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80700"/>
  <p:notesSz cx="7556500" cy="106807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233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1019" y="1166358"/>
            <a:ext cx="7453954" cy="951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direction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푖</a:t>
            </a:r>
            <a:r>
              <a:rPr sz="1400" spc="207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indicated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conform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direction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86">
                <a:solidFill>
                  <a:srgbClr val="000000"/>
                </a:solidFill>
                <a:latin typeface="SOIBIL+Cambria Math"/>
                <a:cs typeface="SOIBIL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SOIBIL+Cambria Math"/>
                <a:cs typeface="SOIBIL+Cambria Math"/>
              </a:rPr>
              <a:t>0</a:t>
            </a:r>
            <a:r>
              <a:rPr sz="1500" spc="194" baseline="-20571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Fig.4.1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pPr marL="0" marR="0">
              <a:lnSpc>
                <a:spcPts val="1554"/>
              </a:lnSpc>
              <a:spcBef>
                <a:spcPts val="11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agreement</a:t>
            </a:r>
            <a:r>
              <a:rPr sz="14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convention</a:t>
            </a:r>
            <a:r>
              <a:rPr sz="14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flows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into</a:t>
            </a:r>
            <a:r>
              <a:rPr sz="14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positive</a:t>
            </a:r>
            <a:r>
              <a:rPr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</a:t>
            </a:r>
            <a:r>
              <a:rPr sz="14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</a:p>
          <a:p>
            <a:pPr marL="0" marR="0">
              <a:lnSpc>
                <a:spcPts val="1645"/>
              </a:lnSpc>
              <a:spcBef>
                <a:spcPts val="28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inductor.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need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express this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terms of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5">
                <a:solidFill>
                  <a:srgbClr val="000000"/>
                </a:solidFill>
                <a:latin typeface="SOIBIL+Cambria Math"/>
                <a:cs typeface="SOIBIL+Cambria Math"/>
              </a:rPr>
              <a:t>푑푣/푑푡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since we are looking for </a:t>
            </a:r>
            <a:r>
              <a:rPr sz="1400" spc="41">
                <a:solidFill>
                  <a:srgbClr val="000000"/>
                </a:solidFill>
                <a:latin typeface="SOIBIL+Cambria Math"/>
                <a:cs typeface="SOIBIL+Cambria Math"/>
              </a:rPr>
              <a:t>푣.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2006550"/>
            <a:ext cx="524939" cy="53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OIBIL+Cambria Math"/>
                <a:cs typeface="SOIBIL+Cambria Math"/>
              </a:rPr>
              <a:t>ꢀꢁ(0)</a:t>
            </a:r>
          </a:p>
          <a:p>
            <a:pPr marL="97536" marR="0">
              <a:lnSpc>
                <a:spcPts val="1167"/>
              </a:lnSpc>
              <a:spcBef>
                <a:spcPts val="318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OIBIL+Cambria Math"/>
                <a:cs typeface="SOIBIL+Cambria Math"/>
              </a:rPr>
              <a:t>ꢀꢂ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69796" y="2006550"/>
            <a:ext cx="847976" cy="53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OIBIL+Cambria Math"/>
                <a:cs typeface="SOIBIL+Cambria Math"/>
              </a:rPr>
              <a:t>ꢁ(0)+푅ꢃ(0)</a:t>
            </a:r>
          </a:p>
          <a:p>
            <a:pPr marL="245313" marR="0">
              <a:lnSpc>
                <a:spcPts val="1167"/>
              </a:lnSpc>
              <a:spcBef>
                <a:spcPts val="318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OIBIL+Cambria Math"/>
                <a:cs typeface="SOIBIL+Cambria Math"/>
              </a:rPr>
              <a:t>푅퐶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79217" y="2006550"/>
            <a:ext cx="84014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OIBIL+Cambria Math"/>
                <a:cs typeface="SOIBIL+Cambria Math"/>
              </a:rPr>
              <a:t>25ꢄ50×0.5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5372" y="2062470"/>
            <a:ext cx="58278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−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976882" y="2062470"/>
            <a:ext cx="58278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−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135502" y="2062470"/>
            <a:ext cx="54831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ꢆ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15073" y="2073005"/>
            <a:ext cx="47532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322829" y="2186691"/>
            <a:ext cx="949599" cy="35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OIBIL+Cambria Math"/>
                <a:cs typeface="SOIBIL+Cambria Math"/>
              </a:rPr>
              <a:t>50×20×10</a:t>
            </a:r>
            <a:r>
              <a:rPr sz="1200" baseline="30000">
                <a:solidFill>
                  <a:srgbClr val="000000"/>
                </a:solidFill>
                <a:latin typeface="SOIBIL+Cambria Math"/>
                <a:cs typeface="SOIBIL+Cambria Math"/>
              </a:rPr>
              <a:t>ꢅ6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2476998"/>
            <a:ext cx="7456740" cy="1181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ꢆ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closed.</a:t>
            </a:r>
            <a:r>
              <a:rPr sz="14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along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3ꢆ − 훺</a:t>
            </a:r>
            <a:r>
              <a:rPr sz="1400" spc="266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0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54"/>
              </a:lnSpc>
              <a:spcBef>
                <a:spcPts val="30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separated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ffom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rest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circuit.</a:t>
            </a:r>
            <a:r>
              <a:rPr sz="14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</a:t>
            </a:r>
            <a:r>
              <a:rPr sz="1400" i="1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acts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independently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29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source,</a:t>
            </a:r>
            <a:r>
              <a:rPr sz="140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illustrated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Next,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roots</a:t>
            </a:r>
            <a:r>
              <a:rPr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characteristic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equation are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97000" y="3528940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ꢇ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13457" y="3528940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ꢇ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3664575"/>
            <a:ext cx="56145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훼</a:t>
            </a:r>
            <a:r>
              <a:rPr sz="1400" spc="124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=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260652" y="3664575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=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724023" y="3664575"/>
            <a:ext cx="757097" cy="1035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7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ꢋꢆꢆ</a:t>
            </a:r>
          </a:p>
          <a:p>
            <a:pPr marL="0" marR="0">
              <a:lnSpc>
                <a:spcPts val="1645"/>
              </a:lnSpc>
              <a:spcBef>
                <a:spcPts val="275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3ꢋ4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84224" y="3778860"/>
            <a:ext cx="2063233" cy="480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ꢈꢉꢊ</a:t>
            </a:r>
            <a:r>
              <a:rPr sz="1400" spc="1561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ꢈ×ꢋꢆ×ꢈꢆ×ꢇꢆ</a:t>
            </a:r>
            <a:r>
              <a:rPr sz="1500" baseline="30000">
                <a:solidFill>
                  <a:srgbClr val="000000"/>
                </a:solidFill>
                <a:latin typeface="SOIBIL+Cambria Math"/>
                <a:cs typeface="SOIBIL+Cambria Math"/>
              </a:rPr>
              <a:t>ꢄꢌ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96060" y="4088247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ꢇ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057654" y="4088247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ꢇ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4223883"/>
            <a:ext cx="658988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SOIBIL+Cambria Math"/>
                <a:cs typeface="SOIBIL+Cambria Math"/>
              </a:rPr>
              <a:t>0</a:t>
            </a:r>
            <a:r>
              <a:rPr sz="1500" spc="110" baseline="-20571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=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356613" y="4223883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=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83284" y="4370670"/>
            <a:ext cx="1951087" cy="483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√퐿ꢊ</a:t>
            </a:r>
            <a:r>
              <a:rPr sz="1400" spc="1565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√ꢆ4×ꢈꢆ×ꢇꢆ</a:t>
            </a:r>
            <a:r>
              <a:rPr sz="1500" baseline="29999">
                <a:solidFill>
                  <a:srgbClr val="000000"/>
                </a:solidFill>
                <a:latin typeface="SOIBIL+Cambria Math"/>
                <a:cs typeface="SOIBIL+Cambria Math"/>
              </a:rPr>
              <a:t>ꢄꢌ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4635348"/>
            <a:ext cx="1957108" cy="528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70">
                <a:solidFill>
                  <a:srgbClr val="000000"/>
                </a:solidFill>
                <a:latin typeface="SOIBIL+Cambria Math"/>
                <a:cs typeface="SOIBIL+Cambria Math"/>
              </a:rPr>
              <a:t>푠</a:t>
            </a:r>
            <a:r>
              <a:rPr sz="1500" baseline="-20571">
                <a:solidFill>
                  <a:srgbClr val="000000"/>
                </a:solidFill>
                <a:latin typeface="SOIBIL+Cambria Math"/>
                <a:cs typeface="SOIBIL+Cambria Math"/>
              </a:rPr>
              <a:t>1,2</a:t>
            </a:r>
            <a:r>
              <a:rPr sz="1500" spc="108" baseline="-20571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−훼</a:t>
            </a:r>
            <a:r>
              <a:rPr sz="1400" spc="41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± </a:t>
            </a:r>
            <a:r>
              <a:rPr sz="1400" spc="37">
                <a:solidFill>
                  <a:srgbClr val="000000"/>
                </a:solidFill>
                <a:latin typeface="SOIBIL+Cambria Math"/>
                <a:cs typeface="SOIBIL+Cambria Math"/>
              </a:rPr>
              <a:t>ꢍ훼</a:t>
            </a:r>
            <a:r>
              <a:rPr sz="1500" baseline="29999">
                <a:solidFill>
                  <a:srgbClr val="000000"/>
                </a:solidFill>
                <a:latin typeface="SOIBIL+Cambria Math"/>
                <a:cs typeface="SOIBIL+Cambria Math"/>
              </a:rPr>
              <a:t>2</a:t>
            </a:r>
            <a:r>
              <a:rPr sz="1500" spc="38" baseline="29999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− </a:t>
            </a:r>
            <a:r>
              <a:rPr sz="1400" spc="-56">
                <a:solidFill>
                  <a:srgbClr val="000000"/>
                </a:solidFill>
                <a:latin typeface="SOIBIL+Cambria Math"/>
                <a:cs typeface="SOIBIL+Cambria Math"/>
              </a:rPr>
              <a:t>휔</a:t>
            </a:r>
            <a:r>
              <a:rPr sz="1500" spc="-482" baseline="-27272">
                <a:solidFill>
                  <a:srgbClr val="000000"/>
                </a:solidFill>
                <a:latin typeface="SOIBIL+Cambria Math"/>
                <a:cs typeface="SOIBIL+Cambria Math"/>
              </a:rPr>
              <a:t>0</a:t>
            </a:r>
            <a:r>
              <a:rPr sz="1500" baseline="37714">
                <a:solidFill>
                  <a:srgbClr val="000000"/>
                </a:solidFill>
                <a:latin typeface="SOIBIL+Cambria Math"/>
                <a:cs typeface="SOIBIL+Cambria Math"/>
              </a:rPr>
              <a:t>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077334" y="4711430"/>
            <a:ext cx="3253227" cy="1078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</a:t>
            </a:r>
            <a:r>
              <a:rPr sz="1400" spc="-73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 spc="-77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&gt;0.</a:t>
            </a:r>
            <a:r>
              <a:rPr sz="14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400" spc="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</a:t>
            </a:r>
            <a:r>
              <a:rPr sz="1400" i="1" spc="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right-hand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side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acts independently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left-hand side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 junction.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5114133"/>
            <a:ext cx="3632767" cy="408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SOIBIL+Cambria Math"/>
                <a:cs typeface="SOIBIL+Cambria Math"/>
              </a:rPr>
              <a:t>=</a:t>
            </a:r>
            <a:r>
              <a:rPr sz="1200" spc="62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200">
                <a:solidFill>
                  <a:srgbClr val="000000"/>
                </a:solidFill>
                <a:latin typeface="SOIBIL+Cambria Math"/>
                <a:cs typeface="SOIBIL+Cambria Math"/>
              </a:rPr>
              <a:t>−ꢋꢆꢆ</a:t>
            </a:r>
            <a:r>
              <a:rPr sz="1200" spc="23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200">
                <a:solidFill>
                  <a:srgbClr val="000000"/>
                </a:solidFill>
                <a:latin typeface="SOIBIL+Cambria Math"/>
                <a:cs typeface="SOIBIL+Cambria Math"/>
              </a:rPr>
              <a:t>± ꢍꢈꢋꢆ,ꢆꢆꢆ − ꢇꢈ4,997ꢎ</a:t>
            </a:r>
            <a:r>
              <a:rPr sz="1200" spc="72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200">
                <a:solidFill>
                  <a:srgbClr val="000000"/>
                </a:solidFill>
                <a:latin typeface="SOIBIL+Cambria Math"/>
                <a:cs typeface="SOIBIL+Cambria Math"/>
              </a:rPr>
              <a:t>=</a:t>
            </a:r>
            <a:r>
              <a:rPr sz="1200" spc="75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200">
                <a:solidFill>
                  <a:srgbClr val="000000"/>
                </a:solidFill>
                <a:latin typeface="SOIBIL+Cambria Math"/>
                <a:cs typeface="SOIBIL+Cambria Math"/>
              </a:rPr>
              <a:t>−ꢋꢆꢆ ± 3ꢋ4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5459714"/>
            <a:ext cx="4159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1019" y="5818241"/>
            <a:ext cx="19674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푠</a:t>
            </a:r>
            <a:r>
              <a:rPr sz="1400" spc="653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=</a:t>
            </a:r>
            <a:r>
              <a:rPr sz="1400" spc="75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−8ꢋ4,</a:t>
            </a:r>
            <a:r>
              <a:rPr sz="1400" spc="-81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푠</a:t>
            </a:r>
            <a:r>
              <a:rPr sz="1400" spc="676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−ꢇ4ꢎ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14172" y="590405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OIBIL+Cambria Math"/>
                <a:cs typeface="SOIBIL+Cambria Math"/>
              </a:rPr>
              <a:t>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499869" y="590405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OIBIL+Cambria Math"/>
                <a:cs typeface="SOIBIL+Cambria Math"/>
              </a:rPr>
              <a:t>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1019" y="6180953"/>
            <a:ext cx="4050399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훼</a:t>
            </a:r>
            <a:r>
              <a:rPr sz="1400" spc="124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휔</a:t>
            </a:r>
            <a:r>
              <a:rPr sz="1500" spc="44" baseline="-20571">
                <a:solidFill>
                  <a:srgbClr val="000000"/>
                </a:solidFill>
                <a:latin typeface="SOIBIL+Cambria Math"/>
                <a:cs typeface="SOIBIL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we have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overdamped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6538037"/>
            <a:ext cx="2408023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3">
                <a:solidFill>
                  <a:srgbClr val="000000"/>
                </a:solidFill>
                <a:latin typeface="SOIBIL+Cambria Math"/>
                <a:cs typeface="SOIBIL+Cambria Math"/>
              </a:rPr>
              <a:t>푣(푡)</a:t>
            </a:r>
            <a:r>
              <a:rPr sz="1400" spc="61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퐴</a:t>
            </a:r>
            <a:r>
              <a:rPr sz="1400" spc="293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 spc="85">
                <a:solidFill>
                  <a:srgbClr val="000000"/>
                </a:solidFill>
                <a:latin typeface="SOIBIL+Cambria Math"/>
                <a:cs typeface="SOIBIL+Cambria Math"/>
              </a:rPr>
              <a:t>푒</a:t>
            </a:r>
            <a:r>
              <a:rPr sz="1500" baseline="36856">
                <a:solidFill>
                  <a:srgbClr val="000000"/>
                </a:solidFill>
                <a:latin typeface="SOIBIL+Cambria Math"/>
                <a:cs typeface="SOIBIL+Cambria Math"/>
              </a:rPr>
              <a:t>ꢄꢏ5ꢐꢂ</a:t>
            </a:r>
            <a:r>
              <a:rPr sz="1500" spc="72" baseline="36856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ꢑ 퐴</a:t>
            </a:r>
            <a:r>
              <a:rPr sz="1400" spc="328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 spc="85">
                <a:solidFill>
                  <a:srgbClr val="000000"/>
                </a:solidFill>
                <a:latin typeface="SOIBIL+Cambria Math"/>
                <a:cs typeface="SOIBIL+Cambria Math"/>
              </a:rPr>
              <a:t>푒</a:t>
            </a:r>
            <a:r>
              <a:rPr sz="1500" baseline="36856">
                <a:solidFill>
                  <a:srgbClr val="000000"/>
                </a:solidFill>
                <a:latin typeface="SOIBIL+Cambria Math"/>
                <a:cs typeface="SOIBIL+Cambria Math"/>
              </a:rPr>
              <a:t>ꢄ1ꢐꢌꢂ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780021" y="6564868"/>
            <a:ext cx="47532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205788" y="664014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OIBIL+Cambria Math"/>
                <a:cs typeface="SOIBIL+Cambria Math"/>
              </a:rPr>
              <a:t>1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088133" y="664014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OIBIL+Cambria Math"/>
                <a:cs typeface="SOIBIL+Cambria Math"/>
              </a:rPr>
              <a:t>2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6920093"/>
            <a:ext cx="370687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푡</a:t>
            </a:r>
            <a:r>
              <a:rPr sz="1400" spc="113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ꢆ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we impose the condition in Eq. (1),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1019" y="7287377"/>
            <a:ext cx="3421849" cy="46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SOIBIL+Cambria Math"/>
                <a:cs typeface="SOIBIL+Cambria Math"/>
              </a:rPr>
              <a:t>푣(푂)</a:t>
            </a:r>
            <a:r>
              <a:rPr sz="1400" spc="60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ꢈꢋ</a:t>
            </a:r>
            <a:r>
              <a:rPr sz="1400" spc="75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퐴</a:t>
            </a:r>
            <a:r>
              <a:rPr sz="1400" spc="605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ꢑ 퐴</a:t>
            </a:r>
            <a:r>
              <a:rPr sz="1400" spc="1025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⇒</a:t>
            </a:r>
            <a:r>
              <a:rPr sz="1400" spc="388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퐴</a:t>
            </a:r>
            <a:r>
              <a:rPr sz="1400" spc="715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ꢈꢋ − 퐴</a:t>
            </a:r>
          </a:p>
          <a:p>
            <a:pPr marL="290233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OIBIL+Cambria Math"/>
                <a:cs typeface="SOIBIL+Cambria Math"/>
              </a:rPr>
              <a:t>1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769354" y="7297912"/>
            <a:ext cx="47542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(4)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684273" y="737318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OIBIL+Cambria Math"/>
                <a:cs typeface="SOIBIL+Cambria Math"/>
              </a:rPr>
              <a:t>1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089657" y="737318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OIBIL+Cambria Math"/>
                <a:cs typeface="SOIBIL+Cambria Math"/>
              </a:rPr>
              <a:t>2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614295" y="737318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OIBIL+Cambria Math"/>
                <a:cs typeface="SOIBIL+Cambria Math"/>
              </a:rPr>
              <a:t>2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41019" y="7653137"/>
            <a:ext cx="327803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Taking the derivative of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5">
                <a:solidFill>
                  <a:srgbClr val="000000"/>
                </a:solidFill>
                <a:latin typeface="SOIBIL+Cambria Math"/>
                <a:cs typeface="SOIBIL+Cambria Math"/>
              </a:rPr>
              <a:t>푣(푡)</a:t>
            </a:r>
            <a:r>
              <a:rPr sz="1400" spc="20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 (3),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41019" y="8003657"/>
            <a:ext cx="46732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푑푣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795527" y="8122997"/>
            <a:ext cx="2811121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=</a:t>
            </a:r>
            <a:r>
              <a:rPr sz="1400" spc="75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−8ꢋ4퐴</a:t>
            </a:r>
            <a:r>
              <a:rPr sz="1400" spc="290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 spc="85">
                <a:solidFill>
                  <a:srgbClr val="000000"/>
                </a:solidFill>
                <a:latin typeface="SOIBIL+Cambria Math"/>
                <a:cs typeface="SOIBIL+Cambria Math"/>
              </a:rPr>
              <a:t>푒</a:t>
            </a:r>
            <a:r>
              <a:rPr sz="1500" baseline="36856">
                <a:solidFill>
                  <a:srgbClr val="000000"/>
                </a:solidFill>
                <a:latin typeface="SOIBIL+Cambria Math"/>
                <a:cs typeface="SOIBIL+Cambria Math"/>
              </a:rPr>
              <a:t>ꢄꢏ5ꢐꢂ</a:t>
            </a:r>
            <a:r>
              <a:rPr sz="1500" spc="72" baseline="36856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− ꢇ4ꢎ퐴</a:t>
            </a:r>
            <a:r>
              <a:rPr sz="1400" spc="323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 spc="73">
                <a:solidFill>
                  <a:srgbClr val="000000"/>
                </a:solidFill>
                <a:latin typeface="SOIBIL+Cambria Math"/>
                <a:cs typeface="SOIBIL+Cambria Math"/>
              </a:rPr>
              <a:t>푒</a:t>
            </a:r>
            <a:r>
              <a:rPr sz="1500" baseline="36856">
                <a:solidFill>
                  <a:srgbClr val="000000"/>
                </a:solidFill>
                <a:latin typeface="SOIBIL+Cambria Math"/>
                <a:cs typeface="SOIBIL+Cambria Math"/>
              </a:rPr>
              <a:t>ꢄ1ꢐꢌꢂ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515110" y="822510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OIBIL+Cambria Math"/>
                <a:cs typeface="SOIBIL+Cambria Math"/>
              </a:rPr>
              <a:t>1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695067" y="822510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OIBIL+Cambria Math"/>
                <a:cs typeface="SOIBIL+Cambria Math"/>
              </a:rPr>
              <a:t>2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54736" y="8259029"/>
            <a:ext cx="44068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푑푡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41019" y="8592169"/>
            <a:ext cx="277704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Imposing the condition in Eq. (2),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41019" y="8930630"/>
            <a:ext cx="71896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1">
                <a:solidFill>
                  <a:srgbClr val="000000"/>
                </a:solidFill>
                <a:latin typeface="SOIBIL+Cambria Math"/>
                <a:cs typeface="SOIBIL+Cambria Math"/>
              </a:rPr>
              <a:t>푑푣(ꢆ)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678180" y="9066265"/>
            <a:ext cx="2515754" cy="594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3016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ꢆ</a:t>
            </a:r>
            <a:r>
              <a:rPr sz="1400" spc="80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−8ꢋ4퐴</a:t>
            </a:r>
            <a:r>
              <a:rPr sz="1500" baseline="-20571">
                <a:solidFill>
                  <a:srgbClr val="000000"/>
                </a:solidFill>
                <a:latin typeface="SOIBIL+Cambria Math"/>
                <a:cs typeface="SOIBIL+Cambria Math"/>
              </a:rPr>
              <a:t>1</a:t>
            </a:r>
            <a:r>
              <a:rPr sz="1500" spc="38" baseline="-20571">
                <a:solidFill>
                  <a:srgbClr val="000000"/>
                </a:solidFill>
                <a:latin typeface="SOIBIL+Cambria Math"/>
                <a:cs typeface="SOIBIL+Cambria Math"/>
              </a:rPr>
              <a:t> </a:t>
            </a: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− ꢇ4ꢎ퐴</a:t>
            </a:r>
            <a:r>
              <a:rPr sz="1500" baseline="-20571">
                <a:solidFill>
                  <a:srgbClr val="000000"/>
                </a:solidFill>
                <a:latin typeface="SOIBIL+Cambria Math"/>
                <a:cs typeface="SOIBIL+Cambria Math"/>
              </a:rPr>
              <a:t>2</a:t>
            </a:r>
          </a:p>
          <a:p>
            <a:pPr marL="0" marR="0">
              <a:lnSpc>
                <a:spcPts val="936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IBIL+Cambria Math"/>
                <a:cs typeface="SOIBIL+Cambria Math"/>
              </a:rPr>
              <a:t>푑푡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41019" y="9518710"/>
            <a:ext cx="4159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711575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22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233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1019" y="1166358"/>
            <a:ext cx="745427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푖</a:t>
            </a:r>
            <a:r>
              <a:rPr sz="1400" spc="7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8">
                <a:solidFill>
                  <a:srgbClr val="000000"/>
                </a:solidFill>
                <a:latin typeface="QGGKFT+Cambria Math"/>
                <a:cs typeface="QGGKFT+Cambria Math"/>
              </a:rPr>
              <a:t>푣/ꢀ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</a:t>
            </a:r>
            <a:r>
              <a:rPr sz="1400" spc="-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푖</a:t>
            </a:r>
            <a:r>
              <a:rPr sz="1400" spc="7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>
                <a:solidFill>
                  <a:srgbClr val="000000"/>
                </a:solidFill>
                <a:latin typeface="QGGKFT+Cambria Math"/>
                <a:cs typeface="QGGKFT+Cambria Math"/>
              </a:rPr>
              <a:t>ꢁ푑푣/푑푡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Alternatively,</a:t>
            </a:r>
            <a:r>
              <a:rPr sz="14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complete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06322" y="1252169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GGKFT+Cambria Math"/>
                <a:cs typeface="QGGKFT+Cambria Math"/>
              </a:rPr>
              <a:t>푅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29151" y="1252169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GGKFT+Cambria Math"/>
                <a:cs typeface="QGGKFT+Cambria Math"/>
              </a:rPr>
              <a:t>퐶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407150"/>
            <a:ext cx="487978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 for any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variable </a:t>
            </a:r>
            <a:r>
              <a:rPr sz="1400" spc="27">
                <a:solidFill>
                  <a:srgbClr val="000000"/>
                </a:solidFill>
                <a:latin typeface="QGGKFT+Cambria Math"/>
                <a:cs typeface="QGGKFT+Cambria Math"/>
              </a:rPr>
              <a:t>푥(푡)</a:t>
            </a:r>
            <a:r>
              <a:rPr sz="140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 be found directly, using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09600" y="1775958"/>
            <a:ext cx="186191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7">
                <a:solidFill>
                  <a:srgbClr val="000000"/>
                </a:solidFill>
                <a:latin typeface="QGGKFT+Cambria Math"/>
                <a:cs typeface="QGGKFT+Cambria Math"/>
              </a:rPr>
              <a:t>푥(푡)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푥</a:t>
            </a:r>
            <a:r>
              <a:rPr sz="1400" spc="6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0">
                <a:solidFill>
                  <a:srgbClr val="000000"/>
                </a:solidFill>
                <a:latin typeface="QGGKFT+Cambria Math"/>
                <a:cs typeface="QGGKFT+Cambria Math"/>
              </a:rPr>
              <a:t>(푡)</a:t>
            </a:r>
            <a:r>
              <a:rPr sz="14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푥</a:t>
            </a:r>
            <a:r>
              <a:rPr sz="140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5">
                <a:solidFill>
                  <a:srgbClr val="000000"/>
                </a:solidFill>
                <a:latin typeface="QGGKFT+Cambria Math"/>
                <a:cs typeface="QGGKFT+Cambria Math"/>
              </a:rPr>
              <a:t>(푡)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12381" y="1798685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(6.5)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56080" y="1861769"/>
            <a:ext cx="31291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GGKFT+Cambria Math"/>
                <a:cs typeface="QGGKFT+Cambria Math"/>
              </a:rPr>
              <a:t>푠푠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915922" y="1861769"/>
            <a:ext cx="246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GGKFT+Cambria Math"/>
                <a:cs typeface="QGGKFT+Cambria Math"/>
              </a:rPr>
              <a:t>ꢂ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2013702"/>
            <a:ext cx="586344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푥</a:t>
            </a:r>
            <a:r>
              <a:rPr sz="1400" spc="10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푥</a:t>
            </a:r>
            <a:r>
              <a:rPr sz="1400" spc="5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 its final value and transient response, respectively.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12824" y="2099514"/>
            <a:ext cx="31291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GGKFT+Cambria Math"/>
                <a:cs typeface="QGGKFT+Cambria Math"/>
              </a:rPr>
              <a:t>푠푠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684273" y="2099514"/>
            <a:ext cx="246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GGKFT+Cambria Math"/>
                <a:cs typeface="QGGKFT+Cambria Math"/>
              </a:rPr>
              <a:t>ꢂ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2399274"/>
            <a:ext cx="5272832" cy="1622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8: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the circuit of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find </a:t>
            </a:r>
            <a:r>
              <a:rPr sz="1400" spc="25">
                <a:solidFill>
                  <a:srgbClr val="000000"/>
                </a:solidFill>
                <a:latin typeface="QGGKFT+Cambria Math"/>
                <a:cs typeface="QGGKFT+Cambria Math"/>
              </a:rPr>
              <a:t>푖(푡)</a:t>
            </a:r>
            <a:r>
              <a:rPr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푖</a:t>
            </a:r>
            <a:r>
              <a:rPr sz="1500" spc="99" baseline="-20571">
                <a:solidFill>
                  <a:srgbClr val="000000"/>
                </a:solidFill>
                <a:latin typeface="QGGKFT+Cambria Math"/>
                <a:cs typeface="QGGKFT+Cambria Math"/>
              </a:rPr>
              <a:t>푅</a:t>
            </a:r>
            <a:r>
              <a:rPr sz="1400" spc="10">
                <a:solidFill>
                  <a:srgbClr val="000000"/>
                </a:solidFill>
                <a:latin typeface="QGGKFT+Cambria Math"/>
                <a:cs typeface="QGGKFT+Cambria Math"/>
              </a:rPr>
              <a:t>(푡)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for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&gt;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0.</a:t>
            </a:r>
          </a:p>
          <a:p>
            <a:pPr marL="0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0" marR="0">
              <a:lnSpc>
                <a:spcPts val="1607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푡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&lt;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 is open,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the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partitioned</a:t>
            </a:r>
            <a:r>
              <a:rPr sz="140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into</a:t>
            </a:r>
            <a:r>
              <a:rPr sz="14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2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inde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‐</a:t>
            </a:r>
          </a:p>
          <a:p>
            <a:pPr marL="0" marR="0">
              <a:lnSpc>
                <a:spcPts val="1645"/>
              </a:lnSpc>
              <a:spcBef>
                <a:spcPts val="2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pendent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subcircuits.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‐퐴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</a:p>
          <a:p>
            <a:pPr marL="0" marR="0">
              <a:lnSpc>
                <a:spcPts val="1554"/>
              </a:lnSpc>
              <a:spcBef>
                <a:spcPts val="29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flows through the inductor,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3912987"/>
            <a:ext cx="101848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QGGKFT+Cambria Math"/>
                <a:cs typeface="QGGKFT+Cambria Math"/>
              </a:rPr>
              <a:t>푖(0)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4퐴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116957" y="3923522"/>
            <a:ext cx="63931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4278747"/>
            <a:ext cx="7454630" cy="119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1">
                <a:solidFill>
                  <a:srgbClr val="000000"/>
                </a:solidFill>
                <a:latin typeface="QGGKFT+Cambria Math"/>
                <a:cs typeface="QGGKFT+Cambria Math"/>
              </a:rPr>
              <a:t>30푢(−푡)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30</a:t>
            </a:r>
            <a:r>
              <a:rPr sz="14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&lt;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0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0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&gt;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operative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&lt;</a:t>
            </a:r>
          </a:p>
          <a:p>
            <a:pPr marL="0" marR="0">
              <a:lnSpc>
                <a:spcPts val="1645"/>
              </a:lnSpc>
              <a:spcBef>
                <a:spcPts val="30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acts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like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 open circuit and the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 as the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20</a:t>
            </a:r>
            <a:r>
              <a:rPr sz="14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−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훺</a:t>
            </a:r>
            <a:r>
              <a:rPr sz="1400" spc="2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4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it.</a:t>
            </a:r>
            <a:r>
              <a:rPr sz="1400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division,</a:t>
            </a:r>
            <a:r>
              <a:rPr sz="14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is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350517" y="5339451"/>
            <a:ext cx="46449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20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5475087"/>
            <a:ext cx="82388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QGGKFT+Cambria Math"/>
                <a:cs typeface="QGGKFT+Cambria Math"/>
              </a:rPr>
              <a:t>푣(푂)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=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781810" y="5475087"/>
            <a:ext cx="115280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(30)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15푉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146352" y="5594442"/>
            <a:ext cx="87439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20</a:t>
            </a:r>
            <a:r>
              <a:rPr sz="14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20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5923397"/>
            <a:ext cx="7455755" cy="1190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푡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&gt;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closed,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</a:t>
            </a:r>
            <a:r>
              <a:rPr sz="1400" i="1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source.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means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acts</a:t>
            </a:r>
            <a:r>
              <a:rPr sz="14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like</a:t>
            </a:r>
            <a:r>
              <a:rPr sz="14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short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circuit.</a:t>
            </a:r>
            <a:r>
              <a:rPr sz="14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20</a:t>
            </a:r>
            <a:r>
              <a:rPr sz="14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−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훺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resistors</a:t>
            </a:r>
          </a:p>
          <a:p>
            <a:pPr marL="0" marR="0">
              <a:lnSpc>
                <a:spcPts val="1645"/>
              </a:lnSpc>
              <a:spcBef>
                <a:spcPts val="30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now</a:t>
            </a:r>
            <a:r>
              <a:rPr sz="14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parallel.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combined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ꢀ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=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20‖20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QGGKFT+Cambria Math"/>
                <a:cs typeface="QGGKFT+Cambria Math"/>
              </a:rPr>
              <a:t>10훺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characteristic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roots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 determined as follows: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97000" y="6982577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964689" y="6982577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7118212"/>
            <a:ext cx="56145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훼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=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260652" y="7118212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=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624963" y="7118212"/>
            <a:ext cx="793674" cy="1035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91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6.25</a:t>
            </a:r>
          </a:p>
          <a:p>
            <a:pPr marL="0" marR="0">
              <a:lnSpc>
                <a:spcPts val="1645"/>
              </a:lnSpc>
              <a:spcBef>
                <a:spcPts val="280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2.5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84224" y="7232498"/>
            <a:ext cx="1962899" cy="480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2ꢀꢁ</a:t>
            </a:r>
            <a:r>
              <a:rPr sz="1400" spc="15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2×10×8×10</a:t>
            </a:r>
            <a:r>
              <a:rPr sz="1500" baseline="30000">
                <a:solidFill>
                  <a:srgbClr val="000000"/>
                </a:solidFill>
                <a:latin typeface="QGGKFT+Cambria Math"/>
                <a:cs typeface="QGGKFT+Cambria Math"/>
              </a:rPr>
              <a:t>ꢃꢄ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096060" y="7541885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007361" y="7541885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1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1019" y="7677521"/>
            <a:ext cx="658988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QGGKFT+Cambria Math"/>
                <a:cs typeface="QGGKFT+Cambria Math"/>
              </a:rPr>
              <a:t>ꢅ</a:t>
            </a:r>
            <a:r>
              <a:rPr sz="1500" spc="65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=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356613" y="7677521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=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83284" y="7824308"/>
            <a:ext cx="1851647" cy="483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√퐿ꢁ</a:t>
            </a:r>
            <a:r>
              <a:rPr sz="1400" spc="15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√20×8×10</a:t>
            </a:r>
            <a:r>
              <a:rPr sz="1500" baseline="30000">
                <a:solidFill>
                  <a:srgbClr val="000000"/>
                </a:solidFill>
                <a:latin typeface="QGGKFT+Cambria Math"/>
                <a:cs typeface="QGGKFT+Cambria Math"/>
              </a:rPr>
              <a:t>ꢃꢄ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1019" y="8275777"/>
            <a:ext cx="6048636" cy="527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70">
                <a:solidFill>
                  <a:srgbClr val="000000"/>
                </a:solidFill>
                <a:latin typeface="QGGKFT+Cambria Math"/>
                <a:cs typeface="QGGKFT+Cambria Math"/>
              </a:rPr>
              <a:t>ꢆ</a:t>
            </a:r>
            <a:r>
              <a:rPr sz="1500" baseline="-20571">
                <a:solidFill>
                  <a:srgbClr val="000000"/>
                </a:solidFill>
                <a:latin typeface="QGGKFT+Cambria Math"/>
                <a:cs typeface="QGGKFT+Cambria Math"/>
              </a:rPr>
              <a:t>ꢇ,ꢈ</a:t>
            </a:r>
            <a:r>
              <a:rPr sz="1500" spc="64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−훼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±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38">
                <a:solidFill>
                  <a:srgbClr val="000000"/>
                </a:solidFill>
                <a:latin typeface="QGGKFT+Cambria Math"/>
                <a:cs typeface="QGGKFT+Cambria Math"/>
              </a:rPr>
              <a:t>ꢉ훼</a:t>
            </a:r>
            <a:r>
              <a:rPr sz="1500" baseline="30000">
                <a:solidFill>
                  <a:srgbClr val="000000"/>
                </a:solidFill>
                <a:latin typeface="QGGKFT+Cambria Math"/>
                <a:cs typeface="QGGKFT+Cambria Math"/>
              </a:rPr>
              <a:t>ꢈ</a:t>
            </a:r>
            <a:r>
              <a:rPr sz="1500" baseline="30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−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56">
                <a:solidFill>
                  <a:srgbClr val="000000"/>
                </a:solidFill>
                <a:latin typeface="QGGKFT+Cambria Math"/>
                <a:cs typeface="QGGKFT+Cambria Math"/>
              </a:rPr>
              <a:t>휔</a:t>
            </a:r>
            <a:r>
              <a:rPr sz="1500" spc="-482" baseline="-26077">
                <a:solidFill>
                  <a:srgbClr val="000000"/>
                </a:solidFill>
                <a:latin typeface="QGGKFT+Cambria Math"/>
                <a:cs typeface="QGGKFT+Cambria Math"/>
              </a:rPr>
              <a:t>ꢅ</a:t>
            </a:r>
            <a:r>
              <a:rPr sz="1500" baseline="37714">
                <a:solidFill>
                  <a:srgbClr val="000000"/>
                </a:solidFill>
                <a:latin typeface="QGGKFT+Cambria Math"/>
                <a:cs typeface="QGGKFT+Cambria Math"/>
              </a:rPr>
              <a:t>ꢈ</a:t>
            </a:r>
            <a:r>
              <a:rPr sz="1500" spc="53" baseline="377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−6.25</a:t>
            </a:r>
            <a:r>
              <a:rPr sz="14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±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√390625</a:t>
            </a:r>
            <a:r>
              <a:rPr sz="1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−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625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−6.25</a:t>
            </a:r>
            <a:r>
              <a:rPr sz="14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±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5.7282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1019" y="8762857"/>
            <a:ext cx="4159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9121130"/>
            <a:ext cx="249188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ꢆ</a:t>
            </a:r>
            <a:r>
              <a:rPr sz="1400" spc="6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=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−11.978,</a:t>
            </a:r>
            <a:r>
              <a:rPr sz="1400" spc="-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ꢆ</a:t>
            </a:r>
            <a:r>
              <a:rPr sz="1400" spc="6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−0.5218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14172" y="920694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GGKFT+Cambria Math"/>
                <a:cs typeface="QGGKFT+Cambria Math"/>
              </a:rPr>
              <a:t>ꢇ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733042" y="920694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GGKFT+Cambria Math"/>
                <a:cs typeface="QGGKFT+Cambria Math"/>
              </a:rPr>
              <a:t>ꢈ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41019" y="9483791"/>
            <a:ext cx="4359150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훼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&gt;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GGKFT+Cambria Math"/>
                <a:cs typeface="QGGKFT+Cambria Math"/>
              </a:rPr>
              <a:t>휔</a:t>
            </a:r>
            <a:r>
              <a:rPr sz="1500" spc="44" baseline="-20571">
                <a:solidFill>
                  <a:srgbClr val="000000"/>
                </a:solidFill>
                <a:latin typeface="QGGKFT+Cambria Math"/>
                <a:cs typeface="QGGKFT+Cambria Math"/>
              </a:rPr>
              <a:t>ꢅ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we have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overdamped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case. Hence,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711575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31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233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1019" y="1166358"/>
            <a:ext cx="1775752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0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=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854퐴</a:t>
            </a:r>
            <a:r>
              <a:rPr sz="1500" baseline="-20571">
                <a:solidFill>
                  <a:srgbClr val="000000"/>
                </a:solidFill>
                <a:latin typeface="BRJITA+Cambria Math"/>
                <a:cs typeface="BRJITA+Cambria Math"/>
              </a:rPr>
              <a:t>1</a:t>
            </a:r>
            <a:r>
              <a:rPr sz="1500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ꢀ46퐴</a:t>
            </a:r>
            <a:r>
              <a:rPr sz="1500" baseline="-20571">
                <a:solidFill>
                  <a:srgbClr val="000000"/>
                </a:solidFill>
                <a:latin typeface="BRJITA+Cambria Math"/>
                <a:cs typeface="BRJITA+Cambria Math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69354" y="1176893"/>
            <a:ext cx="47532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541129"/>
            <a:ext cx="245272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Solving Eqs. (4) and (5) gives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899402"/>
            <a:ext cx="219416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퐴</a:t>
            </a:r>
            <a:r>
              <a:rPr sz="1400" spc="6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=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−5.ꢀ56,</a:t>
            </a:r>
            <a:r>
              <a:rPr sz="1400" spc="-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퐴</a:t>
            </a:r>
            <a:r>
              <a:rPr sz="1400" spc="6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30.ꢀ6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9223" y="198521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RJITA+Cambria Math"/>
                <a:cs typeface="BRJITA+Cambria Math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04085" y="198521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RJITA+Cambria Math"/>
                <a:cs typeface="BRJITA+Cambria Math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2269601"/>
            <a:ext cx="386708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 the complete solution in Eq. 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(3)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becomes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2617674"/>
            <a:ext cx="3252122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3">
                <a:solidFill>
                  <a:srgbClr val="000000"/>
                </a:solidFill>
                <a:latin typeface="BRJITA+Cambria Math"/>
                <a:cs typeface="BRJITA+Cambria Math"/>
              </a:rPr>
              <a:t>푣(푡)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BRJITA+Cambria Math"/>
                <a:cs typeface="BRJITA+Cambria Math"/>
              </a:rPr>
              <a:t>−5.ꢀ56푒</a:t>
            </a:r>
            <a:r>
              <a:rPr sz="1500" baseline="36856">
                <a:solidFill>
                  <a:srgbClr val="000000"/>
                </a:solidFill>
                <a:latin typeface="BRJITA+Cambria Math"/>
                <a:cs typeface="BRJITA+Cambria Math"/>
              </a:rPr>
              <a:t>ꢁꢂꢃꢄꢅ</a:t>
            </a:r>
            <a:r>
              <a:rPr sz="1500" spc="27" baseline="368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5">
                <a:solidFill>
                  <a:srgbClr val="000000"/>
                </a:solidFill>
                <a:latin typeface="BRJITA+Cambria Math"/>
                <a:cs typeface="BRJITA+Cambria Math"/>
              </a:rPr>
              <a:t>30.ꢀ6푒</a:t>
            </a:r>
            <a:r>
              <a:rPr sz="1500" spc="14" baseline="36856">
                <a:solidFill>
                  <a:srgbClr val="000000"/>
                </a:solidFill>
                <a:latin typeface="BRJITA+Cambria Math"/>
                <a:cs typeface="BRJITA+Cambria Math"/>
              </a:rPr>
              <a:t>ꢁ1ꢄꢆꢅ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푉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3379206"/>
            <a:ext cx="4715505" cy="715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 6: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Refer to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in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Find </a:t>
            </a:r>
            <a:r>
              <a:rPr sz="1400" spc="23">
                <a:solidFill>
                  <a:srgbClr val="000000"/>
                </a:solidFill>
                <a:latin typeface="BRJITA+Cambria Math"/>
                <a:cs typeface="BRJITA+Cambria Math"/>
              </a:rPr>
              <a:t>푣(푡)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푡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&gt;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0.</a:t>
            </a:r>
          </a:p>
          <a:p>
            <a:pPr marL="0" marR="0">
              <a:lnSpc>
                <a:spcPts val="1645"/>
              </a:lnSpc>
              <a:spcBef>
                <a:spcPts val="162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  <a:r>
              <a:rPr sz="1400" b="1" spc="-1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ED008D"/>
                </a:solidFill>
                <a:latin typeface="BRJITA+Cambria Math"/>
                <a:cs typeface="BRJITA+Cambria Math"/>
              </a:rPr>
              <a:t>ퟏퟎퟎ(풆</a:t>
            </a:r>
            <a:r>
              <a:rPr sz="1500" baseline="36856">
                <a:solidFill>
                  <a:srgbClr val="ED008D"/>
                </a:solidFill>
                <a:latin typeface="BRJITA+Cambria Math"/>
                <a:cs typeface="BRJITA+Cambria Math"/>
              </a:rPr>
              <a:t>ꢁퟏퟎ풕</a:t>
            </a:r>
            <a:r>
              <a:rPr sz="1500" spc="-12" baseline="3685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2100" baseline="36856">
                <a:solidFill>
                  <a:srgbClr val="ED008D"/>
                </a:solidFill>
                <a:latin typeface="BRJITA+Cambria Math"/>
                <a:cs typeface="BRJITA+Cambria Math"/>
              </a:rPr>
              <a:t>−</a:t>
            </a:r>
            <a:r>
              <a:rPr sz="2100" spc="-215" baseline="3685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2100" baseline="36856">
                <a:solidFill>
                  <a:srgbClr val="ED008D"/>
                </a:solidFill>
                <a:latin typeface="BRJITA+Cambria Math"/>
                <a:cs typeface="BRJITA+Cambria Math"/>
              </a:rPr>
              <a:t>풆</a:t>
            </a:r>
            <a:r>
              <a:rPr sz="1500" spc="14" baseline="36856">
                <a:solidFill>
                  <a:srgbClr val="ED008D"/>
                </a:solidFill>
                <a:latin typeface="BRJITA+Cambria Math"/>
                <a:cs typeface="BRJITA+Cambria Math"/>
              </a:rPr>
              <a:t>ꢁퟐ.ퟓ풕</a:t>
            </a:r>
            <a:r>
              <a:rPr sz="2100" baseline="36856">
                <a:solidFill>
                  <a:srgbClr val="ED008D"/>
                </a:solidFill>
                <a:latin typeface="BRJITA+Cambria Math"/>
                <a:cs typeface="BRJITA+Cambria Math"/>
              </a:rPr>
              <a:t>)푽.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30901" y="4918694"/>
            <a:ext cx="63936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6008489"/>
            <a:ext cx="3385167" cy="526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Monotype Corsiva"/>
                <a:cs typeface="Monotype Corsiva"/>
              </a:rPr>
              <a:t>5)</a:t>
            </a:r>
            <a:r>
              <a:rPr sz="1600" i="1" spc="383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Step</a:t>
            </a:r>
            <a:r>
              <a:rPr sz="1600" u="sng" spc="15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Response of a Series</a:t>
            </a:r>
            <a:r>
              <a:rPr sz="1600" u="sng" spc="12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RLC Circuit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6394180"/>
            <a:ext cx="3399459" cy="939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</a:t>
            </a:r>
            <a:r>
              <a:rPr sz="1400" i="1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255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Fig.5.1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Applying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KVL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around</a:t>
            </a:r>
            <a:r>
              <a:rPr sz="140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loop</a:t>
            </a:r>
          </a:p>
          <a:p>
            <a:pPr marL="0" marR="0">
              <a:lnSpc>
                <a:spcPts val="1645"/>
              </a:lnSpc>
              <a:spcBef>
                <a:spcPts val="28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푡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&gt;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0,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73608" y="7220789"/>
            <a:ext cx="31569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RJITA+Cambria Math"/>
                <a:cs typeface="BRJITA+Cambria Math"/>
              </a:rPr>
              <a:t>푑푖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7276709"/>
            <a:ext cx="157939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퐿</a:t>
            </a:r>
            <a:r>
              <a:rPr sz="1400" spc="1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푅ꢇ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푣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푉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126358" y="7287244"/>
            <a:ext cx="60834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(5.1)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812289" y="7362521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RJITA+Cambria Math"/>
                <a:cs typeface="BRJITA+Cambria Math"/>
              </a:rPr>
              <a:t>푠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69036" y="7415861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RJITA+Cambria Math"/>
                <a:cs typeface="BRJITA+Cambria Math"/>
              </a:rPr>
              <a:t>푑ꢅ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7698724"/>
            <a:ext cx="52486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78712" y="8046797"/>
            <a:ext cx="342870" cy="53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RJITA+Cambria Math"/>
                <a:cs typeface="BRJITA+Cambria Math"/>
              </a:rPr>
              <a:t>푑ꢈ</a:t>
            </a:r>
          </a:p>
          <a:p>
            <a:pPr marL="7619" marR="0">
              <a:lnSpc>
                <a:spcPts val="1167"/>
              </a:lnSpc>
              <a:spcBef>
                <a:spcPts val="318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RJITA+Cambria Math"/>
                <a:cs typeface="BRJITA+Cambria Math"/>
              </a:rPr>
              <a:t>푑ꢅ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8102717"/>
            <a:ext cx="66722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ꢇ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퐶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211702" y="8113252"/>
            <a:ext cx="4379824" cy="880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8975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Fig.5.1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Step voltage applied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series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</a:p>
          <a:p>
            <a:pPr marL="0" marR="0">
              <a:lnSpc>
                <a:spcPts val="1645"/>
              </a:lnSpc>
              <a:spcBef>
                <a:spcPts val="162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Substituting for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ꢇ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Eq. (8.39)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rearranging terms,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09600" y="8873186"/>
            <a:ext cx="1118374" cy="627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52">
                <a:solidFill>
                  <a:srgbClr val="000000"/>
                </a:solidFill>
                <a:latin typeface="BRJITA+Cambria Math"/>
                <a:cs typeface="BRJITA+Cambria Math"/>
              </a:rPr>
              <a:t>ꢉ</a:t>
            </a:r>
            <a:r>
              <a:rPr sz="1500" spc="56" baseline="36856">
                <a:solidFill>
                  <a:srgbClr val="000000"/>
                </a:solidFill>
                <a:latin typeface="BRJITA+Cambria Math"/>
                <a:cs typeface="BRJITA+Cambria Math"/>
              </a:rPr>
              <a:t>2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푣</a:t>
            </a:r>
            <a:r>
              <a:rPr sz="1400" spc="13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푅</a:t>
            </a:r>
            <a:r>
              <a:rPr sz="14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ꢉ푣</a:t>
            </a:r>
          </a:p>
          <a:p>
            <a:pPr marL="331012" marR="0">
              <a:lnSpc>
                <a:spcPts val="1067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+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731517" y="8889482"/>
            <a:ext cx="36368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푣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152142" y="8889482"/>
            <a:ext cx="359911" cy="46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푉</a:t>
            </a:r>
          </a:p>
          <a:p>
            <a:pPr marL="70103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RJITA+Cambria Math"/>
                <a:cs typeface="BRJITA+Cambria Math"/>
              </a:rPr>
              <a:t>푠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505966" y="9025118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+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935733" y="9025118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=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612381" y="9053941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(5.2)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20268" y="9139403"/>
            <a:ext cx="1965926" cy="480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62">
                <a:solidFill>
                  <a:srgbClr val="000000"/>
                </a:solidFill>
                <a:latin typeface="BRJITA+Cambria Math"/>
                <a:cs typeface="BRJITA+Cambria Math"/>
              </a:rPr>
              <a:t>ꢉ푡</a:t>
            </a:r>
            <a:r>
              <a:rPr sz="1500" baseline="29999">
                <a:solidFill>
                  <a:srgbClr val="000000"/>
                </a:solidFill>
                <a:latin typeface="BRJITA+Cambria Math"/>
                <a:cs typeface="BRJITA+Cambria Math"/>
              </a:rPr>
              <a:t>2</a:t>
            </a:r>
            <a:r>
              <a:rPr sz="1500" spc="1520" baseline="299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퐿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ꢉ푡</a:t>
            </a:r>
            <a:r>
              <a:rPr sz="1400" spc="14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퐿퐶</a:t>
            </a:r>
            <a:r>
              <a:rPr sz="1400" spc="15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RJITA+Cambria Math"/>
                <a:cs typeface="BRJITA+Cambria Math"/>
              </a:rPr>
              <a:t>퐿퐶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1019" y="9422698"/>
            <a:ext cx="7448618" cy="698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form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 (3.3). More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specifically, the coefficients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(and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important</a:t>
            </a:r>
            <a:r>
              <a:rPr sz="14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determining</a:t>
            </a:r>
            <a:r>
              <a:rPr sz="14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parameters)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  <a:r>
              <a:rPr sz="14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variable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different.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711575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23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233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1019" y="1173845"/>
            <a:ext cx="7454675" cy="7003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(Likewise,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see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(5.9).)</a:t>
            </a:r>
            <a:r>
              <a:rPr sz="14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Hence,</a:t>
            </a:r>
            <a:r>
              <a:rPr sz="140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characteristic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equation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</a:t>
            </a:r>
            <a:r>
              <a:rPr sz="1400" i="1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</a:p>
          <a:p>
            <a:pPr marL="0" marR="0">
              <a:lnSpc>
                <a:spcPts val="1554"/>
              </a:lnSpc>
              <a:spcBef>
                <a:spcPts val="25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affected by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presence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dc source.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763766"/>
            <a:ext cx="7393660" cy="741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solution 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 (5.2) has two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components: the transient response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푣</a:t>
            </a:r>
            <a:r>
              <a:rPr sz="1500" spc="87" baseline="-20571">
                <a:solidFill>
                  <a:srgbClr val="000000"/>
                </a:solidFill>
                <a:latin typeface="BQEDGH+Cambria Math"/>
                <a:cs typeface="BQEDGH+Cambria Math"/>
              </a:rPr>
              <a:t>푡</a:t>
            </a:r>
            <a:r>
              <a:rPr sz="1400" spc="15">
                <a:solidFill>
                  <a:srgbClr val="000000"/>
                </a:solidFill>
                <a:latin typeface="BQEDGH+Cambria Math"/>
                <a:cs typeface="BQEDGH+Cambria Math"/>
              </a:rPr>
              <a:t>(ꢀ)</a:t>
            </a:r>
            <a:r>
              <a:rPr sz="1400" spc="18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steady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‐</a:t>
            </a:r>
          </a:p>
          <a:p>
            <a:pPr marL="0" marR="0">
              <a:lnSpc>
                <a:spcPts val="1645"/>
              </a:lnSpc>
              <a:spcBef>
                <a:spcPts val="5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state response </a:t>
            </a:r>
            <a:r>
              <a:rPr sz="1400" spc="-77">
                <a:solidFill>
                  <a:srgbClr val="000000"/>
                </a:solidFill>
                <a:latin typeface="BQEDGH+Cambria Math"/>
                <a:cs typeface="BQEDGH+Cambria Math"/>
              </a:rPr>
              <a:t>푣</a:t>
            </a:r>
            <a:r>
              <a:rPr sz="1500" spc="37" baseline="-20571">
                <a:solidFill>
                  <a:srgbClr val="000000"/>
                </a:solidFill>
                <a:latin typeface="BQEDGH+Cambria Math"/>
                <a:cs typeface="BQEDGH+Cambria Math"/>
              </a:rPr>
              <a:t>푠푠</a:t>
            </a:r>
            <a:r>
              <a:rPr sz="1400" spc="15">
                <a:solidFill>
                  <a:srgbClr val="000000"/>
                </a:solidFill>
                <a:latin typeface="BQEDGH+Cambria Math"/>
                <a:cs typeface="BQEDGH+Cambria Math"/>
              </a:rPr>
              <a:t>(ꢀ)</a:t>
            </a:r>
            <a:r>
              <a:rPr sz="1400" spc="31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; that is,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9600" y="2374890"/>
            <a:ext cx="186038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BQEDGH+Cambria Math"/>
                <a:cs typeface="BQEDGH+Cambria Math"/>
              </a:rPr>
              <a:t>푣(ꢀ)</a:t>
            </a:r>
            <a:r>
              <a:rPr sz="1400" spc="56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푣</a:t>
            </a:r>
            <a:r>
              <a:rPr sz="1400" spc="214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(ꢀ)</a:t>
            </a:r>
            <a:r>
              <a:rPr sz="1400" spc="-10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+ 푣</a:t>
            </a:r>
            <a:r>
              <a:rPr sz="1400" spc="657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 spc="20">
                <a:solidFill>
                  <a:srgbClr val="000000"/>
                </a:solidFill>
                <a:latin typeface="BQEDGH+Cambria Math"/>
                <a:cs typeface="BQEDGH+Cambria Math"/>
              </a:rPr>
              <a:t>(ꢀ)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12381" y="2432669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(5.3)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62176" y="2460701"/>
            <a:ext cx="246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푡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47342" y="2460701"/>
            <a:ext cx="31291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푠푠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2682738"/>
            <a:ext cx="7455855" cy="1281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transient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푣</a:t>
            </a:r>
            <a:r>
              <a:rPr sz="1500" spc="87" baseline="-20571">
                <a:solidFill>
                  <a:srgbClr val="000000"/>
                </a:solidFill>
                <a:latin typeface="BQEDGH+Cambria Math"/>
                <a:cs typeface="BQEDGH+Cambria Math"/>
              </a:rPr>
              <a:t>푡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(ꢀ)</a:t>
            </a:r>
            <a:r>
              <a:rPr sz="1400" spc="51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the component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total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dies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time.</a:t>
            </a:r>
          </a:p>
          <a:p>
            <a:pPr marL="0" marR="0">
              <a:lnSpc>
                <a:spcPts val="1772"/>
              </a:lnSpc>
              <a:spcBef>
                <a:spcPts val="19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form</a:t>
            </a:r>
            <a:r>
              <a:rPr sz="14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transient</a:t>
            </a:r>
            <a:r>
              <a:rPr sz="1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-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form</a:t>
            </a:r>
            <a:r>
              <a:rPr sz="14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solution</a:t>
            </a:r>
            <a:r>
              <a:rPr sz="1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obtained</a:t>
            </a:r>
            <a:r>
              <a:rPr sz="14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CQJCNB+Harlow Solid Italic,Italic"/>
                <a:cs typeface="CQJCNB+Harlow Solid Italic,Italic"/>
              </a:rPr>
              <a:t>Section</a:t>
            </a:r>
          </a:p>
          <a:p>
            <a:pPr marL="0" marR="0">
              <a:lnSpc>
                <a:spcPts val="1772"/>
              </a:lnSpc>
              <a:spcBef>
                <a:spcPts val="206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CQJCNB+Harlow Solid Italic,Italic"/>
                <a:cs typeface="CQJCNB+Harlow Solid Italic,Italic"/>
              </a:rPr>
              <a:t>3</a:t>
            </a:r>
            <a:r>
              <a:rPr sz="1400" i="1" spc="-31">
                <a:solidFill>
                  <a:srgbClr val="000000"/>
                </a:solidFill>
                <a:latin typeface="CQJCNB+Harlow Solid Italic,Italic"/>
                <a:cs typeface="CQJCNB+Harlow Solid Italic,Italic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free</a:t>
            </a:r>
            <a:r>
              <a:rPr sz="14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circuit,</a:t>
            </a:r>
            <a:r>
              <a:rPr sz="14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given</a:t>
            </a:r>
            <a:r>
              <a:rPr sz="14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Eqs.</a:t>
            </a:r>
            <a:r>
              <a:rPr sz="1400" spc="-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(3.13),</a:t>
            </a:r>
            <a:r>
              <a:rPr sz="1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(3.20),</a:t>
            </a:r>
            <a:r>
              <a:rPr sz="14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(3.25).</a:t>
            </a:r>
            <a:r>
              <a:rPr sz="14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Therefore,</a:t>
            </a:r>
            <a:r>
              <a:rPr sz="14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transient</a:t>
            </a:r>
          </a:p>
          <a:p>
            <a:pPr marL="0" marR="0">
              <a:lnSpc>
                <a:spcPts val="1645"/>
              </a:lnSpc>
              <a:spcBef>
                <a:spcPts val="27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repsonse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푣</a:t>
            </a:r>
            <a:r>
              <a:rPr sz="1500" spc="87" baseline="-20571">
                <a:solidFill>
                  <a:srgbClr val="000000"/>
                </a:solidFill>
                <a:latin typeface="BQEDGH+Cambria Math"/>
                <a:cs typeface="BQEDGH+Cambria Math"/>
              </a:rPr>
              <a:t>푡</a:t>
            </a:r>
            <a:r>
              <a:rPr sz="1400" spc="15">
                <a:solidFill>
                  <a:srgbClr val="000000"/>
                </a:solidFill>
                <a:latin typeface="BQEDGH+Cambria Math"/>
                <a:cs typeface="BQEDGH+Cambria Math"/>
              </a:rPr>
              <a:t>(ꢀ)</a:t>
            </a:r>
            <a:r>
              <a:rPr sz="1400" spc="18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overdamped, underdamped, and critically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damped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cases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09600" y="3815918"/>
            <a:ext cx="2050055" cy="492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푣</a:t>
            </a:r>
            <a:r>
              <a:rPr sz="1400" spc="214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BQEDGH+Cambria Math"/>
                <a:cs typeface="BQEDGH+Cambria Math"/>
              </a:rPr>
              <a:t>(ꢀ)</a:t>
            </a:r>
            <a:r>
              <a:rPr sz="1400" spc="72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퐴</a:t>
            </a:r>
            <a:r>
              <a:rPr sz="1400" spc="293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 spc="121">
                <a:solidFill>
                  <a:srgbClr val="000000"/>
                </a:solidFill>
                <a:latin typeface="BQEDGH+Cambria Math"/>
                <a:cs typeface="BQEDGH+Cambria Math"/>
              </a:rPr>
              <a:t>푒</a:t>
            </a:r>
            <a:r>
              <a:rPr sz="1500" baseline="36857">
                <a:solidFill>
                  <a:srgbClr val="000000"/>
                </a:solidFill>
                <a:latin typeface="BQEDGH+Cambria Math"/>
                <a:cs typeface="BQEDGH+Cambria Math"/>
              </a:rPr>
              <a:t>푠</a:t>
            </a:r>
            <a:r>
              <a:rPr sz="1500" spc="145" baseline="36857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500" baseline="36857">
                <a:solidFill>
                  <a:srgbClr val="000000"/>
                </a:solidFill>
                <a:latin typeface="BQEDGH+Cambria Math"/>
                <a:cs typeface="BQEDGH+Cambria Math"/>
              </a:rPr>
              <a:t>푡</a:t>
            </a:r>
            <a:r>
              <a:rPr sz="1500" spc="56" baseline="36857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+ 퐴</a:t>
            </a:r>
            <a:r>
              <a:rPr sz="1400" spc="328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 spc="121">
                <a:solidFill>
                  <a:srgbClr val="000000"/>
                </a:solidFill>
                <a:latin typeface="BQEDGH+Cambria Math"/>
                <a:cs typeface="BQEDGH+Cambria Math"/>
              </a:rPr>
              <a:t>푒</a:t>
            </a:r>
            <a:r>
              <a:rPr sz="1500" baseline="36857">
                <a:solidFill>
                  <a:srgbClr val="000000"/>
                </a:solidFill>
                <a:latin typeface="BQEDGH+Cambria Math"/>
                <a:cs typeface="BQEDGH+Cambria Math"/>
              </a:rPr>
              <a:t>푠</a:t>
            </a:r>
            <a:r>
              <a:rPr sz="1500" spc="145" baseline="36857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500" baseline="36857">
                <a:solidFill>
                  <a:srgbClr val="000000"/>
                </a:solidFill>
                <a:latin typeface="BQEDGH+Cambria Math"/>
                <a:cs typeface="BQEDGH+Cambria Math"/>
              </a:rPr>
              <a:t>푡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78630" y="3842750"/>
            <a:ext cx="130633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(Overdamped)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74546" y="3864996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BQEDGH+Cambria Math"/>
                <a:cs typeface="BQEDGH+Cambria Math"/>
              </a:rPr>
              <a:t>ꢁ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271014" y="3864996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BQEDGH+Cambria Math"/>
                <a:cs typeface="BQEDGH+Cambria Math"/>
              </a:rPr>
              <a:t>ꢂ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443217" y="3891518"/>
            <a:ext cx="697671" cy="1090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(5.4a)</a:t>
            </a:r>
          </a:p>
          <a:p>
            <a:pPr marL="0" marR="0">
              <a:lnSpc>
                <a:spcPts val="1554"/>
              </a:lnSpc>
              <a:spcBef>
                <a:spcPts val="85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(5.4b)</a:t>
            </a:r>
          </a:p>
          <a:p>
            <a:pPr marL="0" marR="0">
              <a:lnSpc>
                <a:spcPts val="1554"/>
              </a:lnSpc>
              <a:spcBef>
                <a:spcPts val="91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(5.4c)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05612" y="3918026"/>
            <a:ext cx="246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푡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333753" y="391802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030222" y="391802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09600" y="4128338"/>
            <a:ext cx="2027271" cy="476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푣</a:t>
            </a:r>
            <a:r>
              <a:rPr sz="1400" spc="214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BQEDGH+Cambria Math"/>
                <a:cs typeface="BQEDGH+Cambria Math"/>
              </a:rPr>
              <a:t>(ꢀ)</a:t>
            </a:r>
            <a:r>
              <a:rPr sz="1400" spc="72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(퐴</a:t>
            </a:r>
            <a:r>
              <a:rPr sz="1400" spc="586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+</a:t>
            </a:r>
            <a:r>
              <a:rPr sz="1400" spc="14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퐴</a:t>
            </a:r>
            <a:r>
              <a:rPr sz="1400" spc="328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 spc="38">
                <a:solidFill>
                  <a:srgbClr val="000000"/>
                </a:solidFill>
                <a:latin typeface="BQEDGH+Cambria Math"/>
                <a:cs typeface="BQEDGH+Cambria Math"/>
              </a:rPr>
              <a:t>ꢀ)푒</a:t>
            </a: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−훼푡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804539" y="4155170"/>
            <a:ext cx="1666062" cy="776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(Critically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damped)</a:t>
            </a:r>
          </a:p>
          <a:p>
            <a:pPr marL="80771" marR="0">
              <a:lnSpc>
                <a:spcPts val="1554"/>
              </a:lnSpc>
              <a:spcBef>
                <a:spcPts val="85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(Underdamped)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05612" y="4230446"/>
            <a:ext cx="246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푡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408430" y="423044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813814" y="423044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09600" y="4440758"/>
            <a:ext cx="3349169" cy="482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푣</a:t>
            </a:r>
            <a:r>
              <a:rPr sz="1400" spc="214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BQEDGH+Cambria Math"/>
                <a:cs typeface="BQEDGH+Cambria Math"/>
              </a:rPr>
              <a:t>(ꢀ)</a:t>
            </a:r>
            <a:r>
              <a:rPr sz="1400" spc="72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(퐴</a:t>
            </a:r>
            <a:r>
              <a:rPr sz="1400" spc="598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cos</a:t>
            </a:r>
            <a:r>
              <a:rPr sz="1400" spc="-12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휔</a:t>
            </a:r>
            <a:r>
              <a:rPr sz="1400" spc="428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ꢀ</a:t>
            </a:r>
            <a:r>
              <a:rPr sz="1400" spc="27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+ 퐴</a:t>
            </a:r>
            <a:r>
              <a:rPr sz="1400" spc="644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sin 휔</a:t>
            </a:r>
            <a:r>
              <a:rPr sz="1400" spc="415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 spc="38">
                <a:solidFill>
                  <a:srgbClr val="000000"/>
                </a:solidFill>
                <a:latin typeface="BQEDGH+Cambria Math"/>
                <a:cs typeface="BQEDGH+Cambria Math"/>
              </a:rPr>
              <a:t>ꢀ)푒</a:t>
            </a: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−훼푡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05612" y="4542866"/>
            <a:ext cx="246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푡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408430" y="454286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946401" y="4542866"/>
            <a:ext cx="27134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푑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437129" y="454286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2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951098" y="4542866"/>
            <a:ext cx="27134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푑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4767951"/>
            <a:ext cx="7454317" cy="741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steady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state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final value of </a:t>
            </a:r>
            <a:r>
              <a:rPr sz="1400" spc="28">
                <a:solidFill>
                  <a:srgbClr val="000000"/>
                </a:solidFill>
                <a:latin typeface="BQEDGH+Cambria Math"/>
                <a:cs typeface="BQEDGH+Cambria Math"/>
              </a:rPr>
              <a:t>푣(ꢀ)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In the circuit in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Fig.5.1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final value</a:t>
            </a:r>
          </a:p>
          <a:p>
            <a:pPr marL="0" marR="0">
              <a:lnSpc>
                <a:spcPts val="1645"/>
              </a:lnSpc>
              <a:spcBef>
                <a:spcPts val="2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 capacitor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is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 as the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324">
                <a:solidFill>
                  <a:srgbClr val="000000"/>
                </a:solidFill>
                <a:latin typeface="BQEDGH+Cambria Math"/>
                <a:cs typeface="BQEDGH+Cambria Math"/>
              </a:rPr>
              <a:t>푉</a:t>
            </a:r>
            <a:r>
              <a:rPr sz="1500" spc="80" baseline="-20571">
                <a:solidFill>
                  <a:srgbClr val="000000"/>
                </a:solidFill>
                <a:latin typeface="BQEDGH+Cambria Math"/>
                <a:cs typeface="BQEDGH+Cambria Math"/>
              </a:rPr>
              <a:t>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Hence,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09600" y="5377551"/>
            <a:ext cx="1683027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77">
                <a:solidFill>
                  <a:srgbClr val="000000"/>
                </a:solidFill>
                <a:latin typeface="BQEDGH+Cambria Math"/>
                <a:cs typeface="BQEDGH+Cambria Math"/>
              </a:rPr>
              <a:t>푣</a:t>
            </a:r>
            <a:r>
              <a:rPr sz="1500" spc="37" baseline="-20571">
                <a:solidFill>
                  <a:srgbClr val="000000"/>
                </a:solidFill>
                <a:latin typeface="BQEDGH+Cambria Math"/>
                <a:cs typeface="BQEDGH+Cambria Math"/>
              </a:rPr>
              <a:t>푠푠</a:t>
            </a:r>
            <a:r>
              <a:rPr sz="1400" spc="17">
                <a:solidFill>
                  <a:srgbClr val="000000"/>
                </a:solidFill>
                <a:latin typeface="BQEDGH+Cambria Math"/>
                <a:cs typeface="BQEDGH+Cambria Math"/>
              </a:rPr>
              <a:t>(ꢀ)</a:t>
            </a:r>
            <a:r>
              <a:rPr sz="1400" spc="66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=</a:t>
            </a:r>
            <a:r>
              <a:rPr sz="1400" spc="85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BQEDGH+Cambria Math"/>
                <a:cs typeface="BQEDGH+Cambria Math"/>
              </a:rPr>
              <a:t>푣(∞)</a:t>
            </a:r>
            <a:r>
              <a:rPr sz="1400" spc="55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푉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443217" y="5400278"/>
            <a:ext cx="60905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(5.5)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984501" y="5463362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푠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1019" y="5622782"/>
            <a:ext cx="7447191" cy="699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  <a:r>
              <a:rPr sz="14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complete</a:t>
            </a:r>
            <a:r>
              <a:rPr sz="14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solutions</a:t>
            </a:r>
            <a:r>
              <a:rPr sz="140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overdamped,</a:t>
            </a:r>
            <a:r>
              <a:rPr sz="14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underdamped,</a:t>
            </a:r>
            <a:r>
              <a:rPr sz="14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critically</a:t>
            </a:r>
            <a:r>
              <a:rPr sz="1400" spc="-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damped</a:t>
            </a:r>
            <a:r>
              <a:rPr sz="14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cases</a:t>
            </a:r>
          </a:p>
          <a:p>
            <a:pPr marL="0" marR="0">
              <a:lnSpc>
                <a:spcPts val="1554"/>
              </a:lnSpc>
              <a:spcBef>
                <a:spcPts val="24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are: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09600" y="6196660"/>
            <a:ext cx="2432560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8">
                <a:solidFill>
                  <a:srgbClr val="000000"/>
                </a:solidFill>
                <a:latin typeface="BQEDGH+Cambria Math"/>
                <a:cs typeface="BQEDGH+Cambria Math"/>
              </a:rPr>
              <a:t>푣(ꢀ)</a:t>
            </a:r>
            <a:r>
              <a:rPr sz="1400" spc="40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푉</a:t>
            </a:r>
            <a:r>
              <a:rPr sz="1400" spc="544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+ 퐴</a:t>
            </a:r>
            <a:r>
              <a:rPr sz="1400" spc="293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 spc="121">
                <a:solidFill>
                  <a:srgbClr val="000000"/>
                </a:solidFill>
                <a:latin typeface="BQEDGH+Cambria Math"/>
                <a:cs typeface="BQEDGH+Cambria Math"/>
              </a:rPr>
              <a:t>푒</a:t>
            </a:r>
            <a:r>
              <a:rPr sz="1500" baseline="36856">
                <a:solidFill>
                  <a:srgbClr val="000000"/>
                </a:solidFill>
                <a:latin typeface="BQEDGH+Cambria Math"/>
                <a:cs typeface="BQEDGH+Cambria Math"/>
              </a:rPr>
              <a:t>푠</a:t>
            </a:r>
            <a:r>
              <a:rPr sz="1500" spc="145" baseline="36856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500" baseline="36856">
                <a:solidFill>
                  <a:srgbClr val="000000"/>
                </a:solidFill>
                <a:latin typeface="BQEDGH+Cambria Math"/>
                <a:cs typeface="BQEDGH+Cambria Math"/>
              </a:rPr>
              <a:t>푡</a:t>
            </a:r>
            <a:r>
              <a:rPr sz="1500" spc="56" baseline="36856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+ 퐴</a:t>
            </a:r>
            <a:r>
              <a:rPr sz="1400" spc="328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 spc="124">
                <a:solidFill>
                  <a:srgbClr val="000000"/>
                </a:solidFill>
                <a:latin typeface="BQEDGH+Cambria Math"/>
                <a:cs typeface="BQEDGH+Cambria Math"/>
              </a:rPr>
              <a:t>푒</a:t>
            </a:r>
            <a:r>
              <a:rPr sz="1500" baseline="36856">
                <a:solidFill>
                  <a:srgbClr val="000000"/>
                </a:solidFill>
                <a:latin typeface="BQEDGH+Cambria Math"/>
                <a:cs typeface="BQEDGH+Cambria Math"/>
              </a:rPr>
              <a:t>푠</a:t>
            </a:r>
            <a:r>
              <a:rPr sz="1500" spc="145" baseline="36856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500" baseline="36856">
                <a:solidFill>
                  <a:srgbClr val="000000"/>
                </a:solidFill>
                <a:latin typeface="BQEDGH+Cambria Math"/>
                <a:cs typeface="BQEDGH+Cambria Math"/>
              </a:rPr>
              <a:t>푡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110863" y="6223492"/>
            <a:ext cx="130633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(Overdamped)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906777" y="6245738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BQEDGH+Cambria Math"/>
                <a:cs typeface="BQEDGH+Cambria Math"/>
              </a:rPr>
              <a:t>ꢁ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603626" y="6245738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BQEDGH+Cambria Math"/>
                <a:cs typeface="BQEDGH+Cambria Math"/>
              </a:rPr>
              <a:t>ꢂ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443217" y="6273784"/>
            <a:ext cx="697671" cy="1089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(5.6a)</a:t>
            </a:r>
          </a:p>
          <a:p>
            <a:pPr marL="0" marR="0">
              <a:lnSpc>
                <a:spcPts val="1554"/>
              </a:lnSpc>
              <a:spcBef>
                <a:spcPts val="85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(5.6b)</a:t>
            </a:r>
          </a:p>
          <a:p>
            <a:pPr marL="0" marR="0">
              <a:lnSpc>
                <a:spcPts val="1554"/>
              </a:lnSpc>
              <a:spcBef>
                <a:spcPts val="90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(5.6c)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236268" y="6298768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푠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665985" y="629876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1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362454" y="629876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2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609600" y="6510604"/>
            <a:ext cx="2409775" cy="478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BQEDGH+Cambria Math"/>
                <a:cs typeface="BQEDGH+Cambria Math"/>
              </a:rPr>
              <a:t>푣(ꢀ)</a:t>
            </a:r>
            <a:r>
              <a:rPr sz="1400" spc="56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푉</a:t>
            </a:r>
            <a:r>
              <a:rPr sz="1400" spc="544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+ (퐴</a:t>
            </a:r>
            <a:r>
              <a:rPr sz="1400" spc="586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+</a:t>
            </a:r>
            <a:r>
              <a:rPr sz="1400" spc="14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퐴</a:t>
            </a:r>
            <a:r>
              <a:rPr sz="1400" spc="328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 spc="38">
                <a:solidFill>
                  <a:srgbClr val="000000"/>
                </a:solidFill>
                <a:latin typeface="BQEDGH+Cambria Math"/>
                <a:cs typeface="BQEDGH+Cambria Math"/>
              </a:rPr>
              <a:t>ꢀ)푒</a:t>
            </a: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−훼푡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4136771" y="6537436"/>
            <a:ext cx="1666062" cy="776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(Critically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damped)</a:t>
            </a:r>
          </a:p>
          <a:p>
            <a:pPr marL="81025" marR="0">
              <a:lnSpc>
                <a:spcPts val="1554"/>
              </a:lnSpc>
              <a:spcBef>
                <a:spcPts val="85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(Underdamped)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236268" y="6612713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푠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740661" y="661271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1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146045" y="661271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2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609600" y="6823024"/>
            <a:ext cx="3729483" cy="48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BQEDGH+Cambria Math"/>
                <a:cs typeface="BQEDGH+Cambria Math"/>
              </a:rPr>
              <a:t>푣(ꢀ)</a:t>
            </a:r>
            <a:r>
              <a:rPr sz="1400" spc="56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푉</a:t>
            </a:r>
            <a:r>
              <a:rPr sz="1400" spc="544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+ (퐴</a:t>
            </a:r>
            <a:r>
              <a:rPr sz="1400" spc="598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cos</a:t>
            </a:r>
            <a:r>
              <a:rPr sz="1400" spc="-12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휔</a:t>
            </a:r>
            <a:r>
              <a:rPr sz="1400" spc="428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ꢀ</a:t>
            </a:r>
            <a:r>
              <a:rPr sz="1400" spc="27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+ 퐴</a:t>
            </a:r>
            <a:r>
              <a:rPr sz="1400" spc="640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sin 휔</a:t>
            </a:r>
            <a:r>
              <a:rPr sz="1400" spc="415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 spc="34">
                <a:solidFill>
                  <a:srgbClr val="000000"/>
                </a:solidFill>
                <a:latin typeface="BQEDGH+Cambria Math"/>
                <a:cs typeface="BQEDGH+Cambria Math"/>
              </a:rPr>
              <a:t>ꢀ)푒</a:t>
            </a: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−훼푡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236268" y="6925133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푠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740661" y="692513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1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278633" y="6925133"/>
            <a:ext cx="27134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푑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2769742" y="692513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2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283330" y="6925133"/>
            <a:ext cx="27134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푑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541019" y="7150217"/>
            <a:ext cx="745424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values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constants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퐴</a:t>
            </a:r>
            <a:r>
              <a:rPr sz="1400" spc="736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퐴</a:t>
            </a:r>
            <a:r>
              <a:rPr sz="1400" spc="773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obtained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conditions: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5">
                <a:solidFill>
                  <a:srgbClr val="000000"/>
                </a:solidFill>
                <a:latin typeface="BQEDGH+Cambria Math"/>
                <a:cs typeface="BQEDGH+Cambria Math"/>
              </a:rPr>
              <a:t>푣(푂)</a:t>
            </a:r>
            <a:r>
              <a:rPr sz="1400" spc="105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2693542" y="723602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1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3257422" y="723602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2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41019" y="7389485"/>
            <a:ext cx="7454224" cy="1430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4">
                <a:solidFill>
                  <a:srgbClr val="000000"/>
                </a:solidFill>
                <a:latin typeface="BQEDGH+Cambria Math"/>
                <a:cs typeface="BQEDGH+Cambria Math"/>
              </a:rPr>
              <a:t>ꢃ푣(푂)/ꢃꢀ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Keep in mind that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푣</a:t>
            </a:r>
            <a:r>
              <a:rPr sz="1400" spc="69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푖</a:t>
            </a:r>
            <a:r>
              <a:rPr sz="1400" spc="75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are,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respectively, the</a:t>
            </a:r>
            <a:r>
              <a:rPr sz="14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 the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inductor.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Therefore,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(5.6)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only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applies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finding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1">
                <a:solidFill>
                  <a:srgbClr val="000000"/>
                </a:solidFill>
                <a:latin typeface="BQEDGH+Cambria Math"/>
                <a:cs typeface="BQEDGH+Cambria Math"/>
              </a:rPr>
              <a:t>푣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once</a:t>
            </a:r>
          </a:p>
          <a:p>
            <a:pPr marL="0" marR="0">
              <a:lnSpc>
                <a:spcPts val="1645"/>
              </a:lnSpc>
              <a:spcBef>
                <a:spcPts val="30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BQEDGH+Cambria Math"/>
                <a:cs typeface="BQEDGH+Cambria Math"/>
              </a:rPr>
              <a:t>퐶</a:t>
            </a:r>
            <a:r>
              <a:rPr sz="1500" spc="154" baseline="-20571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푣</a:t>
            </a:r>
            <a:r>
              <a:rPr sz="1400" spc="169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known,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푖</a:t>
            </a:r>
            <a:r>
              <a:rPr sz="1400" spc="124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BQEDGH+Cambria Math"/>
                <a:cs typeface="BQEDGH+Cambria Math"/>
              </a:rPr>
              <a:t>ꢄꢃ푣/ꢃꢀ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</a:p>
          <a:p>
            <a:pPr marL="0" marR="0">
              <a:lnSpc>
                <a:spcPts val="1554"/>
              </a:lnSpc>
              <a:spcBef>
                <a:spcPts val="9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capacitor,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inductor,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resistor.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Hence,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</a:p>
          <a:p>
            <a:pPr marL="0" marR="0">
              <a:lnSpc>
                <a:spcPts val="1645"/>
              </a:lnSpc>
              <a:spcBef>
                <a:spcPts val="28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푣</a:t>
            </a:r>
            <a:r>
              <a:rPr sz="1400" spc="817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 spc="21">
                <a:solidFill>
                  <a:srgbClr val="000000"/>
                </a:solidFill>
                <a:latin typeface="BQEDGH+Cambria Math"/>
                <a:cs typeface="BQEDGH+Cambria Math"/>
              </a:rPr>
              <a:t>푖ꢅ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while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inductor voltage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푣</a:t>
            </a:r>
            <a:r>
              <a:rPr sz="1400" spc="694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 spc="12">
                <a:solidFill>
                  <a:srgbClr val="000000"/>
                </a:solidFill>
                <a:latin typeface="BQEDGH+Cambria Math"/>
                <a:cs typeface="BQEDGH+Cambria Math"/>
              </a:rPr>
              <a:t>ꢆꢃ푖/ꢃꢀ.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800100" y="8429701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푅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3554603" y="8429701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퐿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541019" y="8711174"/>
            <a:ext cx="7455737" cy="710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Alternatively, the complete response for any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variable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5">
                <a:solidFill>
                  <a:srgbClr val="000000"/>
                </a:solidFill>
                <a:latin typeface="BQEDGH+Cambria Math"/>
                <a:cs typeface="BQEDGH+Cambria Math"/>
              </a:rPr>
              <a:t>푥(ꢀ)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 be found directly, because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general form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609600" y="9317675"/>
            <a:ext cx="186191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7">
                <a:solidFill>
                  <a:srgbClr val="000000"/>
                </a:solidFill>
                <a:latin typeface="BQEDGH+Cambria Math"/>
                <a:cs typeface="BQEDGH+Cambria Math"/>
              </a:rPr>
              <a:t>푥(ꢀ)</a:t>
            </a:r>
            <a:r>
              <a:rPr sz="1400" spc="56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푥</a:t>
            </a:r>
            <a:r>
              <a:rPr sz="1400" spc="721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 spc="20">
                <a:solidFill>
                  <a:srgbClr val="000000"/>
                </a:solidFill>
                <a:latin typeface="BQEDGH+Cambria Math"/>
                <a:cs typeface="BQEDGH+Cambria Math"/>
              </a:rPr>
              <a:t>(ꢀ)</a:t>
            </a:r>
            <a:r>
              <a:rPr sz="1400" spc="-23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>
                <a:solidFill>
                  <a:srgbClr val="000000"/>
                </a:solidFill>
                <a:latin typeface="BQEDGH+Cambria Math"/>
                <a:cs typeface="BQEDGH+Cambria Math"/>
              </a:rPr>
              <a:t>+ 푥</a:t>
            </a:r>
            <a:r>
              <a:rPr sz="1400" spc="206">
                <a:solidFill>
                  <a:srgbClr val="000000"/>
                </a:solidFill>
                <a:latin typeface="BQEDGH+Cambria Math"/>
                <a:cs typeface="BQEDGH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BQEDGH+Cambria Math"/>
                <a:cs typeface="BQEDGH+Cambria Math"/>
              </a:rPr>
              <a:t>(ꢀ)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6612381" y="9373930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(5.7)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256080" y="9403487"/>
            <a:ext cx="31291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푠푠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915922" y="9403487"/>
            <a:ext cx="246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BQEDGH+Cambria Math"/>
                <a:cs typeface="BQEDGH+Cambria Math"/>
              </a:rPr>
              <a:t>푡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3711575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24</a:t>
            </a:r>
          </a:p>
        </p:txBody>
      </p:sp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233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1019" y="1166358"/>
            <a:ext cx="745107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 the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푥</a:t>
            </a:r>
            <a:r>
              <a:rPr sz="1400" spc="1106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 spc="17">
                <a:solidFill>
                  <a:srgbClr val="000000"/>
                </a:solidFill>
                <a:latin typeface="DHRORF+Cambria Math"/>
                <a:cs typeface="DHRORF+Cambria Math"/>
              </a:rPr>
              <a:t>푥(∞)</a:t>
            </a:r>
            <a:r>
              <a:rPr sz="1400" spc="30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final value and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푥</a:t>
            </a:r>
            <a:r>
              <a:rPr sz="1400" spc="206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DHRORF+Cambria Math"/>
                <a:cs typeface="DHRORF+Cambria Math"/>
              </a:rPr>
              <a:t>(ꢀ)</a:t>
            </a:r>
            <a:r>
              <a:rPr sz="1400" spc="31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the transient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response. The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final value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77950" y="1252169"/>
            <a:ext cx="31291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HRORF+Cambria Math"/>
                <a:cs typeface="DHRORF+Cambria Math"/>
              </a:rPr>
              <a:t>푠푠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12159" y="1252169"/>
            <a:ext cx="246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HRORF+Cambria Math"/>
                <a:cs typeface="DHRORF+Cambria Math"/>
              </a:rPr>
              <a:t>푡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414637"/>
            <a:ext cx="7456161" cy="945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found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Section 8.2. The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transient response has the same form</a:t>
            </a:r>
            <a:r>
              <a:rPr sz="140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 in Eq. (5.4),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the</a:t>
            </a:r>
          </a:p>
          <a:p>
            <a:pPr marL="0" marR="0">
              <a:lnSpc>
                <a:spcPts val="1645"/>
              </a:lnSpc>
              <a:spcBef>
                <a:spcPts val="23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associated</a:t>
            </a:r>
            <a:r>
              <a:rPr sz="140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constants</a:t>
            </a:r>
            <a:r>
              <a:rPr sz="14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‐</a:t>
            </a:r>
            <a:r>
              <a:rPr sz="1400" spc="282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mined</a:t>
            </a:r>
            <a:r>
              <a:rPr sz="1400" spc="2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spc="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(5.6)</a:t>
            </a:r>
            <a:r>
              <a:rPr sz="14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based</a:t>
            </a:r>
            <a:r>
              <a:rPr sz="140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00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values</a:t>
            </a:r>
            <a:r>
              <a:rPr sz="140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5">
                <a:solidFill>
                  <a:srgbClr val="000000"/>
                </a:solidFill>
                <a:latin typeface="DHRORF+Cambria Math"/>
                <a:cs typeface="DHRORF+Cambria Math"/>
              </a:rPr>
              <a:t>푥(푂)</a:t>
            </a:r>
            <a:r>
              <a:rPr sz="1400" spc="248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645"/>
              </a:lnSpc>
              <a:spcBef>
                <a:spcPts val="262"/>
              </a:spcBef>
              <a:spcAft>
                <a:spcPct val="0"/>
              </a:spcAft>
            </a:pPr>
            <a:r>
              <a:rPr sz="1400" spc="15">
                <a:solidFill>
                  <a:srgbClr val="000000"/>
                </a:solidFill>
                <a:latin typeface="DHRORF+Cambria Math"/>
                <a:cs typeface="DHRORF+Cambria Math"/>
              </a:rPr>
              <a:t>푑푥(푂)/푑ꢀ.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268210"/>
            <a:ext cx="7181146" cy="909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7: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circuit in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find </a:t>
            </a:r>
            <a:r>
              <a:rPr sz="1400" spc="23">
                <a:solidFill>
                  <a:srgbClr val="000000"/>
                </a:solidFill>
                <a:latin typeface="DHRORF+Cambria Math"/>
                <a:cs typeface="DHRORF+Cambria Math"/>
              </a:rPr>
              <a:t>푣(ꢀ)</a:t>
            </a:r>
            <a:r>
              <a:rPr sz="1400" spc="21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spc="27">
                <a:solidFill>
                  <a:srgbClr val="000000"/>
                </a:solidFill>
                <a:latin typeface="DHRORF+Cambria Math"/>
                <a:cs typeface="DHRORF+Cambria Math"/>
              </a:rPr>
              <a:t>푖(ꢀ)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ꢀ</a:t>
            </a:r>
            <a:r>
              <a:rPr sz="1400" spc="111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Consider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these cases: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푅</a:t>
            </a:r>
            <a:r>
              <a:rPr sz="1400" spc="120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 spc="18">
                <a:solidFill>
                  <a:srgbClr val="000000"/>
                </a:solidFill>
                <a:latin typeface="DHRORF+Cambria Math"/>
                <a:cs typeface="DHRORF+Cambria Math"/>
              </a:rPr>
              <a:t>5훺,</a:t>
            </a:r>
            <a:r>
              <a:rPr sz="1400" spc="20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푅</a:t>
            </a:r>
            <a:r>
              <a:rPr sz="1400" spc="119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 spc="25">
                <a:solidFill>
                  <a:srgbClr val="000000"/>
                </a:solidFill>
                <a:latin typeface="DHRORF+Cambria Math"/>
                <a:cs typeface="DHRORF+Cambria Math"/>
              </a:rPr>
              <a:t>4훺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푅</a:t>
            </a:r>
            <a:r>
              <a:rPr sz="1400" spc="132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1훺</a:t>
            </a:r>
          </a:p>
          <a:p>
            <a:pPr marL="0" marR="0">
              <a:lnSpc>
                <a:spcPts val="1554"/>
              </a:lnSpc>
              <a:spcBef>
                <a:spcPts val="212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2908290"/>
            <a:ext cx="422039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CASE</a:t>
            </a:r>
            <a:r>
              <a:rPr sz="1400" b="1" spc="20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400" b="1" spc="2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푅</a:t>
            </a:r>
            <a:r>
              <a:rPr sz="1400" spc="120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 spc="25">
                <a:solidFill>
                  <a:srgbClr val="000000"/>
                </a:solidFill>
                <a:latin typeface="DHRORF+Cambria Math"/>
                <a:cs typeface="DHRORF+Cambria Math"/>
              </a:rPr>
              <a:t>5훺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ꢀ</a:t>
            </a:r>
            <a:r>
              <a:rPr sz="1400" spc="111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</a:t>
            </a:r>
            <a:r>
              <a:rPr sz="14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3155045"/>
            <a:ext cx="4219694" cy="933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closed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long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time.</a:t>
            </a:r>
            <a:r>
              <a:rPr sz="14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behaves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like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acts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like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short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circuit.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Figure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8.19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3861038"/>
            <a:ext cx="102275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563489" y="3861038"/>
            <a:ext cx="68322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85976" y="4193403"/>
            <a:ext cx="46449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24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4329039"/>
            <a:ext cx="75835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DHRORF+Cambria Math"/>
                <a:cs typeface="DHRORF+Cambria Math"/>
              </a:rPr>
              <a:t>푖(0)</a:t>
            </a:r>
            <a:r>
              <a:rPr sz="1400" spc="52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=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39494" y="4329039"/>
            <a:ext cx="66003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4퐴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80820" y="4448394"/>
            <a:ext cx="67627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5 + 1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4778619"/>
            <a:ext cx="7448974" cy="710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  <a:r>
              <a:rPr sz="1400" spc="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00" spc="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1 − 훺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resistor; that is,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5382123"/>
            <a:ext cx="174703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DHRORF+Cambria Math"/>
                <a:cs typeface="DHRORF+Cambria Math"/>
              </a:rPr>
              <a:t>푣(푂)</a:t>
            </a:r>
            <a:r>
              <a:rPr sz="1400" spc="60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 spc="20">
                <a:solidFill>
                  <a:srgbClr val="000000"/>
                </a:solidFill>
                <a:latin typeface="DHRORF+Cambria Math"/>
                <a:cs typeface="DHRORF+Cambria Math"/>
              </a:rPr>
              <a:t>1푖(푂)</a:t>
            </a:r>
            <a:r>
              <a:rPr sz="1400" spc="61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4푉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5746359"/>
            <a:ext cx="7455368" cy="947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ꢀ</a:t>
            </a:r>
            <a:r>
              <a:rPr sz="1400" spc="123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&gt;</a:t>
            </a:r>
            <a:r>
              <a:rPr sz="1400" spc="70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opened,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1 − 훺</a:t>
            </a:r>
            <a:r>
              <a:rPr sz="1400" spc="242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0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disconnected.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What</a:t>
            </a:r>
          </a:p>
          <a:p>
            <a:pPr marL="0" marR="0">
              <a:lnSpc>
                <a:spcPts val="1554"/>
              </a:lnSpc>
              <a:spcBef>
                <a:spcPts val="29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remains</a:t>
            </a:r>
            <a:r>
              <a:rPr sz="1400" spc="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0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</a:t>
            </a:r>
            <a:r>
              <a:rPr sz="1400" i="1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source.</a:t>
            </a:r>
            <a:r>
              <a:rPr sz="1400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characteristic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roots</a:t>
            </a:r>
            <a:r>
              <a:rPr sz="1400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</a:p>
          <a:p>
            <a:pPr marL="0" marR="0">
              <a:lnSpc>
                <a:spcPts val="1554"/>
              </a:lnSpc>
              <a:spcBef>
                <a:spcPts val="30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determined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follows: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13180" y="6573089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HRORF+Cambria Math"/>
                <a:cs typeface="DHRORF+Cambria Math"/>
              </a:rPr>
              <a:t>ꢁ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344422" y="657308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HRORF+Cambria Math"/>
                <a:cs typeface="DHRORF+Cambria Math"/>
              </a:rPr>
              <a:t>ꢃ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724023" y="657308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HRORF+Cambria Math"/>
                <a:cs typeface="DHRORF+Cambria Math"/>
              </a:rPr>
              <a:t>ꢄ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307715" y="657308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HRORF+Cambria Math"/>
                <a:cs typeface="DHRORF+Cambria Math"/>
              </a:rPr>
              <a:t>ꢄ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6629009"/>
            <a:ext cx="56145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훼</a:t>
            </a:r>
            <a:r>
              <a:rPr sz="1400" spc="124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=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80820" y="6629009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=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550161" y="6629009"/>
            <a:ext cx="1311260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2.5,</a:t>
            </a:r>
            <a:r>
              <a:rPr sz="1400" spc="1260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DHRORF+Cambria Math"/>
                <a:cs typeface="DHRORF+Cambria Math"/>
              </a:rPr>
              <a:t>ꢅ</a:t>
            </a:r>
            <a:r>
              <a:rPr sz="1500" spc="110" baseline="-20571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=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928239" y="6629009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=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627754" y="6629009"/>
            <a:ext cx="54831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2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84224" y="6768161"/>
            <a:ext cx="33286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HRORF+Cambria Math"/>
                <a:cs typeface="DHRORF+Cambria Math"/>
              </a:rPr>
              <a:t>ꢂ퐿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262176" y="6768161"/>
            <a:ext cx="42823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HRORF+Cambria Math"/>
                <a:cs typeface="DHRORF+Cambria Math"/>
              </a:rPr>
              <a:t>ꢂ×ꢄ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643251" y="6767678"/>
            <a:ext cx="419610" cy="346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HRORF+Cambria Math"/>
                <a:cs typeface="DHRORF+Cambria Math"/>
              </a:rPr>
              <a:t>√퐿퐶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111119" y="6767678"/>
            <a:ext cx="656881" cy="346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HRORF+Cambria Math"/>
                <a:cs typeface="DHRORF+Cambria Math"/>
              </a:rPr>
              <a:t>√ꢄ×ꢅꢂꢃ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7170497"/>
            <a:ext cx="2827295" cy="527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70">
                <a:solidFill>
                  <a:srgbClr val="000000"/>
                </a:solidFill>
                <a:latin typeface="DHRORF+Cambria Math"/>
                <a:cs typeface="DHRORF+Cambria Math"/>
              </a:rPr>
              <a:t>ꢆ</a:t>
            </a:r>
            <a:r>
              <a:rPr sz="1500" baseline="-20571">
                <a:solidFill>
                  <a:srgbClr val="000000"/>
                </a:solidFill>
                <a:latin typeface="DHRORF+Cambria Math"/>
                <a:cs typeface="DHRORF+Cambria Math"/>
              </a:rPr>
              <a:t>ꢄ,ꢂ</a:t>
            </a:r>
            <a:r>
              <a:rPr sz="1500" spc="108" baseline="-20571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−훼</a:t>
            </a:r>
            <a:r>
              <a:rPr sz="1400" spc="41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± </a:t>
            </a:r>
            <a:r>
              <a:rPr sz="1400" spc="38">
                <a:solidFill>
                  <a:srgbClr val="000000"/>
                </a:solidFill>
                <a:latin typeface="DHRORF+Cambria Math"/>
                <a:cs typeface="DHRORF+Cambria Math"/>
              </a:rPr>
              <a:t>ꢇ훼</a:t>
            </a:r>
            <a:r>
              <a:rPr sz="1500" baseline="29999">
                <a:solidFill>
                  <a:srgbClr val="000000"/>
                </a:solidFill>
                <a:latin typeface="DHRORF+Cambria Math"/>
                <a:cs typeface="DHRORF+Cambria Math"/>
              </a:rPr>
              <a:t>ꢂ</a:t>
            </a:r>
            <a:r>
              <a:rPr sz="1500" spc="38" baseline="29999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− </a:t>
            </a:r>
            <a:r>
              <a:rPr sz="1400" spc="-56">
                <a:solidFill>
                  <a:srgbClr val="000000"/>
                </a:solidFill>
                <a:latin typeface="DHRORF+Cambria Math"/>
                <a:cs typeface="DHRORF+Cambria Math"/>
              </a:rPr>
              <a:t>휔</a:t>
            </a:r>
            <a:r>
              <a:rPr sz="1500" spc="-482" baseline="-26666">
                <a:solidFill>
                  <a:srgbClr val="000000"/>
                </a:solidFill>
                <a:latin typeface="DHRORF+Cambria Math"/>
                <a:cs typeface="DHRORF+Cambria Math"/>
              </a:rPr>
              <a:t>ꢅ</a:t>
            </a:r>
            <a:r>
              <a:rPr sz="1500" baseline="37714">
                <a:solidFill>
                  <a:srgbClr val="000000"/>
                </a:solidFill>
                <a:latin typeface="DHRORF+Cambria Math"/>
                <a:cs typeface="DHRORF+Cambria Math"/>
              </a:rPr>
              <a:t>ꢂ</a:t>
            </a:r>
            <a:r>
              <a:rPr sz="1500" spc="98" baseline="37714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−1,</a:t>
            </a:r>
            <a:r>
              <a:rPr sz="1400" spc="-81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−4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1019" y="7650089"/>
            <a:ext cx="7244627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훼</a:t>
            </a:r>
            <a:r>
              <a:rPr sz="1400" spc="124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휔</a:t>
            </a:r>
            <a:r>
              <a:rPr sz="1500" spc="44" baseline="-20571">
                <a:solidFill>
                  <a:srgbClr val="000000"/>
                </a:solidFill>
                <a:latin typeface="DHRORF+Cambria Math"/>
                <a:cs typeface="DHRORF+Cambria Math"/>
              </a:rPr>
              <a:t>ꢅ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we have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overdamped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natural response. The total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therefore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1019" y="8005649"/>
            <a:ext cx="2665663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3">
                <a:solidFill>
                  <a:srgbClr val="000000"/>
                </a:solidFill>
                <a:latin typeface="DHRORF+Cambria Math"/>
                <a:cs typeface="DHRORF+Cambria Math"/>
              </a:rPr>
              <a:t>푣(ꢀ)</a:t>
            </a:r>
            <a:r>
              <a:rPr sz="1400" spc="61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푣</a:t>
            </a:r>
            <a:r>
              <a:rPr sz="1400" spc="957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+ (퐴</a:t>
            </a:r>
            <a:r>
              <a:rPr sz="1400" spc="285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 spc="85">
                <a:solidFill>
                  <a:srgbClr val="000000"/>
                </a:solidFill>
                <a:latin typeface="DHRORF+Cambria Math"/>
                <a:cs typeface="DHRORF+Cambria Math"/>
              </a:rPr>
              <a:t>푒</a:t>
            </a:r>
            <a:r>
              <a:rPr sz="1500" baseline="36856">
                <a:solidFill>
                  <a:srgbClr val="000000"/>
                </a:solidFill>
                <a:latin typeface="DHRORF+Cambria Math"/>
                <a:cs typeface="DHRORF+Cambria Math"/>
              </a:rPr>
              <a:t>ꢈ푡</a:t>
            </a:r>
            <a:r>
              <a:rPr sz="1500" spc="76" baseline="36856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+ 퐴</a:t>
            </a:r>
            <a:r>
              <a:rPr sz="1400" spc="328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 spc="87">
                <a:solidFill>
                  <a:srgbClr val="000000"/>
                </a:solidFill>
                <a:latin typeface="DHRORF+Cambria Math"/>
                <a:cs typeface="DHRORF+Cambria Math"/>
              </a:rPr>
              <a:t>푒</a:t>
            </a:r>
            <a:r>
              <a:rPr sz="1500" spc="25" baseline="36856">
                <a:solidFill>
                  <a:srgbClr val="000000"/>
                </a:solidFill>
                <a:latin typeface="DHRORF+Cambria Math"/>
                <a:cs typeface="DHRORF+Cambria Math"/>
              </a:rPr>
              <a:t>ꢈꢉ푡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)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184452" y="8107757"/>
            <a:ext cx="31291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HRORF+Cambria Math"/>
                <a:cs typeface="DHRORF+Cambria Math"/>
              </a:rPr>
              <a:t>푠푠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710182" y="81077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HRORF+Cambria Math"/>
                <a:cs typeface="DHRORF+Cambria Math"/>
              </a:rPr>
              <a:t>ꢄ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373122" y="81077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HRORF+Cambria Math"/>
                <a:cs typeface="DHRORF+Cambria Math"/>
              </a:rPr>
              <a:t>ꢂ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1019" y="8385038"/>
            <a:ext cx="7457390" cy="7431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77">
                <a:solidFill>
                  <a:srgbClr val="000000"/>
                </a:solidFill>
                <a:latin typeface="DHRORF+Cambria Math"/>
                <a:cs typeface="DHRORF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DHRORF+Cambria Math"/>
                <a:cs typeface="DHRORF+Cambria Math"/>
              </a:rPr>
              <a:t>푠푠</a:t>
            </a:r>
            <a:r>
              <a:rPr sz="1500" spc="148" baseline="-20571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steady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state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response.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final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voltage.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</a:p>
          <a:p>
            <a:pPr marL="0" marR="0">
              <a:lnSpc>
                <a:spcPts val="1645"/>
              </a:lnSpc>
              <a:spcBef>
                <a:spcPts val="114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400" spc="-89">
                <a:solidFill>
                  <a:srgbClr val="000000"/>
                </a:solidFill>
                <a:latin typeface="DHRORF+Cambria Math"/>
                <a:cs typeface="DHRORF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DHRORF+Cambria Math"/>
                <a:cs typeface="DHRORF+Cambria Math"/>
              </a:rPr>
              <a:t>푓</a:t>
            </a:r>
            <a:r>
              <a:rPr sz="1500" spc="139" baseline="-20571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24</a:t>
            </a:r>
            <a:r>
              <a:rPr sz="1400" spc="38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V. Thus,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09600" y="9002725"/>
            <a:ext cx="2639373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DHRORF+Cambria Math"/>
                <a:cs typeface="DHRORF+Cambria Math"/>
              </a:rPr>
              <a:t>푣(ꢀ)</a:t>
            </a:r>
            <a:r>
              <a:rPr sz="1400" spc="56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24 + (퐴</a:t>
            </a:r>
            <a:r>
              <a:rPr sz="1400" spc="285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 spc="85">
                <a:solidFill>
                  <a:srgbClr val="000000"/>
                </a:solidFill>
                <a:latin typeface="DHRORF+Cambria Math"/>
                <a:cs typeface="DHRORF+Cambria Math"/>
              </a:rPr>
              <a:t>푒</a:t>
            </a:r>
            <a:r>
              <a:rPr sz="1500" baseline="36857">
                <a:solidFill>
                  <a:srgbClr val="000000"/>
                </a:solidFill>
                <a:latin typeface="DHRORF+Cambria Math"/>
                <a:cs typeface="DHRORF+Cambria Math"/>
              </a:rPr>
              <a:t>ꢈ푡</a:t>
            </a:r>
            <a:r>
              <a:rPr sz="1500" spc="64" baseline="36857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+ 퐴</a:t>
            </a:r>
            <a:r>
              <a:rPr sz="1400" spc="328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 spc="87">
                <a:solidFill>
                  <a:srgbClr val="000000"/>
                </a:solidFill>
                <a:latin typeface="DHRORF+Cambria Math"/>
                <a:cs typeface="DHRORF+Cambria Math"/>
              </a:rPr>
              <a:t>푒</a:t>
            </a:r>
            <a:r>
              <a:rPr sz="1500" spc="25" baseline="36857">
                <a:solidFill>
                  <a:srgbClr val="000000"/>
                </a:solidFill>
                <a:latin typeface="DHRORF+Cambria Math"/>
                <a:cs typeface="DHRORF+Cambria Math"/>
              </a:rPr>
              <a:t>ꢈꢉ푡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)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746493" y="9075277"/>
            <a:ext cx="47532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757426" y="910483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HRORF+Cambria Math"/>
                <a:cs typeface="DHRORF+Cambria Math"/>
              </a:rPr>
              <a:t>ꢄ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418842" y="910483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HRORF+Cambria Math"/>
                <a:cs typeface="DHRORF+Cambria Math"/>
              </a:rPr>
              <a:t>ꢂ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41019" y="9328343"/>
            <a:ext cx="488157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now need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퐴</a:t>
            </a:r>
            <a:r>
              <a:rPr sz="1400" spc="640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퐴</a:t>
            </a:r>
            <a:r>
              <a:rPr sz="1400" spc="676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 conditions.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185670" y="941415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HRORF+Cambria Math"/>
                <a:cs typeface="DHRORF+Cambria Math"/>
              </a:rPr>
              <a:t>ꢄ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725547" y="941415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HRORF+Cambria Math"/>
                <a:cs typeface="DHRORF+Cambria Math"/>
              </a:rPr>
              <a:t>ꢂ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41019" y="9697151"/>
            <a:ext cx="2191085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8">
                <a:solidFill>
                  <a:srgbClr val="000000"/>
                </a:solidFill>
                <a:latin typeface="DHRORF+Cambria Math"/>
                <a:cs typeface="DHRORF+Cambria Math"/>
              </a:rPr>
              <a:t>푣(0)</a:t>
            </a:r>
            <a:r>
              <a:rPr sz="1400" spc="55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4</a:t>
            </a:r>
            <a:r>
              <a:rPr sz="1400" spc="81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=</a:t>
            </a:r>
            <a:r>
              <a:rPr sz="1400" spc="85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24 + </a:t>
            </a:r>
            <a:r>
              <a:rPr sz="1400" spc="-34">
                <a:solidFill>
                  <a:srgbClr val="000000"/>
                </a:solidFill>
                <a:latin typeface="DHRORF+Cambria Math"/>
                <a:cs typeface="DHRORF+Cambria Math"/>
              </a:rPr>
              <a:t>퐴</a:t>
            </a:r>
            <a:r>
              <a:rPr sz="1500" baseline="-20571">
                <a:solidFill>
                  <a:srgbClr val="000000"/>
                </a:solidFill>
                <a:latin typeface="DHRORF+Cambria Math"/>
                <a:cs typeface="DHRORF+Cambria Math"/>
              </a:rPr>
              <a:t>ꢄ</a:t>
            </a:r>
            <a:r>
              <a:rPr sz="1500" spc="38" baseline="-20571">
                <a:solidFill>
                  <a:srgbClr val="000000"/>
                </a:solidFill>
                <a:latin typeface="DHRORF+Cambria Math"/>
                <a:cs typeface="DHRORF+Cambria Math"/>
              </a:rPr>
              <a:t> </a:t>
            </a:r>
            <a:r>
              <a:rPr sz="1400">
                <a:solidFill>
                  <a:srgbClr val="000000"/>
                </a:solidFill>
                <a:latin typeface="DHRORF+Cambria Math"/>
                <a:cs typeface="DHRORF+Cambria Math"/>
              </a:rPr>
              <a:t>+ 퐴</a:t>
            </a:r>
            <a:r>
              <a:rPr sz="1500" baseline="-20571">
                <a:solidFill>
                  <a:srgbClr val="000000"/>
                </a:solidFill>
                <a:latin typeface="DHRORF+Cambria Math"/>
                <a:cs typeface="DHRORF+Cambria Math"/>
              </a:rPr>
              <a:t>ꢂ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711575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25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233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1019" y="1173845"/>
            <a:ext cx="4159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9600" y="1533642"/>
            <a:ext cx="1416087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−20</a:t>
            </a:r>
            <a:r>
              <a:rPr sz="1400" spc="81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 spc="-34">
                <a:solidFill>
                  <a:srgbClr val="000000"/>
                </a:solidFill>
                <a:latin typeface="JERLCV+Cambria Math"/>
                <a:cs typeface="JERLCV+Cambria Math"/>
              </a:rPr>
              <a:t>퐴</a:t>
            </a:r>
            <a:r>
              <a:rPr sz="1500" baseline="-20571">
                <a:solidFill>
                  <a:srgbClr val="000000"/>
                </a:solidFill>
                <a:latin typeface="JERLCV+Cambria Math"/>
                <a:cs typeface="JERLCV+Cambria Math"/>
              </a:rPr>
              <a:t>1</a:t>
            </a:r>
            <a:r>
              <a:rPr sz="1500" spc="50" baseline="-20571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+ 퐴</a:t>
            </a:r>
            <a:r>
              <a:rPr sz="1500" baseline="-20571">
                <a:solidFill>
                  <a:srgbClr val="000000"/>
                </a:solidFill>
                <a:latin typeface="JERLCV+Cambria Math"/>
                <a:cs typeface="JERLCV+Cambria Math"/>
              </a:rPr>
              <a:t>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46493" y="1589897"/>
            <a:ext cx="47532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211689"/>
            <a:ext cx="7449998" cy="702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cannot</a:t>
            </a:r>
            <a:r>
              <a:rPr sz="14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change</a:t>
            </a:r>
            <a:r>
              <a:rPr sz="14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abruptly</a:t>
            </a:r>
            <a:r>
              <a:rPr sz="14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45"/>
              </a:lnSpc>
              <a:spcBef>
                <a:spcPts val="10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0</a:t>
            </a:r>
            <a:r>
              <a:rPr sz="1500" baseline="36857">
                <a:solidFill>
                  <a:srgbClr val="000000"/>
                </a:solidFill>
                <a:latin typeface="JERLCV+Cambria Math"/>
                <a:cs typeface="JERLCV+Cambria Math"/>
              </a:rPr>
              <a:t>ꢁ</a:t>
            </a:r>
            <a:r>
              <a:rPr sz="1500" spc="69" baseline="36857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because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capacitor are now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series. Hence,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24076" y="2790942"/>
            <a:ext cx="720130" cy="730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5">
                <a:solidFill>
                  <a:srgbClr val="000000"/>
                </a:solidFill>
                <a:latin typeface="JERLCV+Cambria Math"/>
                <a:cs typeface="JERLCV+Cambria Math"/>
              </a:rPr>
              <a:t>푑푣(0)</a:t>
            </a:r>
          </a:p>
          <a:p>
            <a:pPr marL="137109" marR="0">
              <a:lnSpc>
                <a:spcPts val="1645"/>
              </a:lnSpc>
              <a:spcBef>
                <a:spcPts val="40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푑푡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336545" y="2790942"/>
            <a:ext cx="719037" cy="730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1">
                <a:solidFill>
                  <a:srgbClr val="000000"/>
                </a:solidFill>
                <a:latin typeface="JERLCV+Cambria Math"/>
                <a:cs typeface="JERLCV+Cambria Math"/>
              </a:rPr>
              <a:t>푑푣(0)</a:t>
            </a:r>
          </a:p>
          <a:p>
            <a:pPr marL="137160" marR="0">
              <a:lnSpc>
                <a:spcPts val="1645"/>
              </a:lnSpc>
              <a:spcBef>
                <a:spcPts val="40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푑푡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19679" y="2790942"/>
            <a:ext cx="373092" cy="730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19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4</a:t>
            </a:r>
          </a:p>
          <a:p>
            <a:pPr marL="0" marR="0">
              <a:lnSpc>
                <a:spcPts val="1641"/>
              </a:lnSpc>
              <a:spcBef>
                <a:spcPts val="36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퐶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81451" y="2790942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2926578"/>
            <a:ext cx="91289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JERLCV+Cambria Math"/>
                <a:cs typeface="JERLCV+Cambria Math"/>
              </a:rPr>
              <a:t>푖(0)</a:t>
            </a:r>
            <a:r>
              <a:rPr sz="1400" spc="52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퐶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725422" y="2926578"/>
            <a:ext cx="78987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4</a:t>
            </a:r>
            <a:r>
              <a:rPr sz="1400" spc="393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⇒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836798" y="2926578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=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182747" y="2926578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=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746627" y="2926578"/>
            <a:ext cx="64584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ꢂ6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365627" y="3045933"/>
            <a:ext cx="60012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0.25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3370062"/>
            <a:ext cx="616183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Before we use this condition, we need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take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derivative of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푣</a:t>
            </a:r>
            <a:r>
              <a:rPr sz="1400" spc="81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Eq. (1).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09600" y="3722487"/>
            <a:ext cx="46732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푑푣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64412" y="3841826"/>
            <a:ext cx="1850931" cy="492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JERLCV+Cambria Math"/>
                <a:cs typeface="JERLCV+Cambria Math"/>
              </a:rPr>
              <a:t>−퐴</a:t>
            </a:r>
            <a:r>
              <a:rPr sz="1400" spc="282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 spc="85">
                <a:solidFill>
                  <a:srgbClr val="000000"/>
                </a:solidFill>
                <a:latin typeface="JERLCV+Cambria Math"/>
                <a:cs typeface="JERLCV+Cambria Math"/>
              </a:rPr>
              <a:t>푒</a:t>
            </a:r>
            <a:r>
              <a:rPr sz="1500" baseline="36857">
                <a:solidFill>
                  <a:srgbClr val="000000"/>
                </a:solidFill>
                <a:latin typeface="JERLCV+Cambria Math"/>
                <a:cs typeface="JERLCV+Cambria Math"/>
              </a:rPr>
              <a:t>ꢃꢄ</a:t>
            </a:r>
            <a:r>
              <a:rPr sz="1500" spc="64" baseline="36857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− 4퐴</a:t>
            </a:r>
            <a:r>
              <a:rPr sz="1400" spc="324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 spc="85">
                <a:solidFill>
                  <a:srgbClr val="000000"/>
                </a:solidFill>
                <a:latin typeface="JERLCV+Cambria Math"/>
                <a:cs typeface="JERLCV+Cambria Math"/>
              </a:rPr>
              <a:t>푒</a:t>
            </a:r>
            <a:r>
              <a:rPr sz="1500" baseline="36857">
                <a:solidFill>
                  <a:srgbClr val="000000"/>
                </a:solidFill>
                <a:latin typeface="JERLCV+Cambria Math"/>
                <a:cs typeface="JERLCV+Cambria Math"/>
              </a:rPr>
              <a:t>ꢃꢅꢄ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746493" y="3897614"/>
            <a:ext cx="475321" cy="14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(3)</a:t>
            </a:r>
          </a:p>
          <a:p>
            <a:pPr marL="0" marR="0">
              <a:lnSpc>
                <a:spcPts val="1554"/>
              </a:lnSpc>
              <a:spcBef>
                <a:spcPts val="645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288033" y="394393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ERLCV+Cambria Math"/>
                <a:cs typeface="JERLCV+Cambria Math"/>
              </a:rPr>
              <a:t>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048510" y="394393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ERLCV+Cambria Math"/>
                <a:cs typeface="JERLCV+Cambria Math"/>
              </a:rPr>
              <a:t>ꢀ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23316" y="3977478"/>
            <a:ext cx="44068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푑푡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09600" y="4246743"/>
            <a:ext cx="93145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푡</a:t>
            </a:r>
            <a:r>
              <a:rPr sz="1400" spc="113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0,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09600" y="4748139"/>
            <a:ext cx="71896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1">
                <a:solidFill>
                  <a:srgbClr val="000000"/>
                </a:solidFill>
                <a:latin typeface="JERLCV+Cambria Math"/>
                <a:cs typeface="JERLCV+Cambria Math"/>
              </a:rPr>
              <a:t>푑푣(0)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109776" y="4883775"/>
            <a:ext cx="1697723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=</a:t>
            </a:r>
            <a:r>
              <a:rPr sz="1400" spc="85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ꢂ6</a:t>
            </a:r>
            <a:r>
              <a:rPr sz="1400" spc="75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 spc="-18">
                <a:solidFill>
                  <a:srgbClr val="000000"/>
                </a:solidFill>
                <a:latin typeface="JERLCV+Cambria Math"/>
                <a:cs typeface="JERLCV+Cambria Math"/>
              </a:rPr>
              <a:t>−퐴</a:t>
            </a:r>
            <a:r>
              <a:rPr sz="1500" baseline="-20571">
                <a:solidFill>
                  <a:srgbClr val="000000"/>
                </a:solidFill>
                <a:latin typeface="JERLCV+Cambria Math"/>
                <a:cs typeface="JERLCV+Cambria Math"/>
              </a:rPr>
              <a:t>1</a:t>
            </a:r>
            <a:r>
              <a:rPr sz="1500" spc="38" baseline="-20571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−</a:t>
            </a:r>
            <a:r>
              <a:rPr sz="1400" spc="14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4퐴</a:t>
            </a:r>
            <a:r>
              <a:rPr sz="1500" baseline="-20571">
                <a:solidFill>
                  <a:srgbClr val="000000"/>
                </a:solidFill>
                <a:latin typeface="JERLCV+Cambria Math"/>
                <a:cs typeface="JERLCV+Cambria Math"/>
              </a:rPr>
              <a:t>ꢀ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46759" y="5002647"/>
            <a:ext cx="44068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푑푡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1019" y="5272395"/>
            <a:ext cx="731993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Eqs. (2) and (4),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퐴</a:t>
            </a:r>
            <a:r>
              <a:rPr sz="1400" spc="676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=</a:t>
            </a:r>
            <a:r>
              <a:rPr sz="1400" spc="88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−64/3</a:t>
            </a:r>
            <a:r>
              <a:rPr sz="1400" spc="31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퐴</a:t>
            </a:r>
            <a:r>
              <a:rPr sz="1400" spc="713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4/3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Substituting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퐴</a:t>
            </a:r>
            <a:r>
              <a:rPr sz="1400" spc="640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퐴</a:t>
            </a:r>
            <a:r>
              <a:rPr sz="1400" spc="680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Eq. (1), we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283205" y="535820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ERLCV+Cambria Math"/>
                <a:cs typeface="JERLCV+Cambria Math"/>
              </a:rPr>
              <a:t>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569842" y="535820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ERLCV+Cambria Math"/>
                <a:cs typeface="JERLCV+Cambria Math"/>
              </a:rPr>
              <a:t>ꢀ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267833" y="535820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ERLCV+Cambria Math"/>
                <a:cs typeface="JERLCV+Cambria Math"/>
              </a:rPr>
              <a:t>1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807328" y="535820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ERLCV+Cambria Math"/>
                <a:cs typeface="JERLCV+Cambria Math"/>
              </a:rPr>
              <a:t>ꢀ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1019" y="5519150"/>
            <a:ext cx="48509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get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574546" y="5853293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4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09600" y="5972632"/>
            <a:ext cx="2854282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JERLCV+Cambria Math"/>
                <a:cs typeface="JERLCV+Cambria Math"/>
              </a:rPr>
              <a:t>푣(푡)</a:t>
            </a:r>
            <a:r>
              <a:rPr sz="1400" spc="56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24 +</a:t>
            </a:r>
            <a:r>
              <a:rPr sz="1400" spc="1010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 spc="18">
                <a:solidFill>
                  <a:srgbClr val="000000"/>
                </a:solidFill>
                <a:latin typeface="JERLCV+Cambria Math"/>
                <a:cs typeface="JERLCV+Cambria Math"/>
              </a:rPr>
              <a:t>(−ꢂ6푒</a:t>
            </a:r>
            <a:r>
              <a:rPr sz="1500" baseline="36857">
                <a:solidFill>
                  <a:srgbClr val="000000"/>
                </a:solidFill>
                <a:latin typeface="JERLCV+Cambria Math"/>
                <a:cs typeface="JERLCV+Cambria Math"/>
              </a:rPr>
              <a:t>ꢃꢄ</a:t>
            </a:r>
            <a:r>
              <a:rPr sz="1500" spc="64" baseline="36857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+ </a:t>
            </a:r>
            <a:r>
              <a:rPr sz="1400" spc="85">
                <a:solidFill>
                  <a:srgbClr val="000000"/>
                </a:solidFill>
                <a:latin typeface="JERLCV+Cambria Math"/>
                <a:cs typeface="JERLCV+Cambria Math"/>
              </a:rPr>
              <a:t>푒</a:t>
            </a:r>
            <a:r>
              <a:rPr sz="1500" spc="25" baseline="36857">
                <a:solidFill>
                  <a:srgbClr val="000000"/>
                </a:solidFill>
                <a:latin typeface="JERLCV+Cambria Math"/>
                <a:cs typeface="JERLCV+Cambria Math"/>
              </a:rPr>
              <a:t>ꢃꢅꢄ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)푉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746493" y="6031468"/>
            <a:ext cx="47532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(5)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574546" y="6108284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3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1019" y="6379073"/>
            <a:ext cx="7450006" cy="710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&gt;</a:t>
            </a:r>
            <a:r>
              <a:rPr sz="1400" spc="85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 current.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Hence,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41019" y="6964288"/>
            <a:ext cx="1127518" cy="730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0196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푑푣</a:t>
            </a:r>
          </a:p>
          <a:p>
            <a:pPr marL="0" marR="0">
              <a:lnSpc>
                <a:spcPts val="1068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JERLCV+Cambria Math"/>
                <a:cs typeface="JERLCV+Cambria Math"/>
              </a:rPr>
              <a:t>푖(푡)</a:t>
            </a:r>
            <a:r>
              <a:rPr sz="1400" spc="58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퐶</a:t>
            </a:r>
          </a:p>
          <a:p>
            <a:pPr marL="673912" marR="0">
              <a:lnSpc>
                <a:spcPts val="935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푑푡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41019" y="7543409"/>
            <a:ext cx="650019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Multiplying Eq. 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(3)</a:t>
            </a:r>
            <a:r>
              <a:rPr sz="140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퐶</a:t>
            </a:r>
            <a:r>
              <a:rPr sz="1400" spc="139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=</a:t>
            </a:r>
            <a:r>
              <a:rPr sz="1400" spc="76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0.25</a:t>
            </a:r>
            <a:r>
              <a:rPr sz="1400" spc="28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substituting the values of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퐴</a:t>
            </a:r>
            <a:r>
              <a:rPr sz="1400" spc="640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퐴</a:t>
            </a:r>
            <a:r>
              <a:rPr sz="1400" spc="676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gives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155057" y="762922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ERLCV+Cambria Math"/>
                <a:cs typeface="JERLCV+Cambria Math"/>
              </a:rPr>
              <a:t>1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693028" y="762922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ERLCV+Cambria Math"/>
                <a:cs typeface="JERLCV+Cambria Math"/>
              </a:rPr>
              <a:t>ꢀ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125016" y="789896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ERLCV+Cambria Math"/>
                <a:cs typeface="JERLCV+Cambria Math"/>
              </a:rPr>
              <a:t>ꢅ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609600" y="7938592"/>
            <a:ext cx="2045744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JERLCV+Cambria Math"/>
                <a:cs typeface="JERLCV+Cambria Math"/>
              </a:rPr>
              <a:t>푖(푡)</a:t>
            </a:r>
            <a:r>
              <a:rPr sz="1400" spc="58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=</a:t>
            </a:r>
            <a:r>
              <a:rPr sz="1400" spc="889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 spc="28">
                <a:solidFill>
                  <a:srgbClr val="000000"/>
                </a:solidFill>
                <a:latin typeface="JERLCV+Cambria Math"/>
                <a:cs typeface="JERLCV+Cambria Math"/>
              </a:rPr>
              <a:t>(4푒</a:t>
            </a:r>
            <a:r>
              <a:rPr sz="1500" baseline="36857">
                <a:solidFill>
                  <a:srgbClr val="000000"/>
                </a:solidFill>
                <a:latin typeface="JERLCV+Cambria Math"/>
                <a:cs typeface="JERLCV+Cambria Math"/>
              </a:rPr>
              <a:t>ꢃꢄ</a:t>
            </a:r>
            <a:r>
              <a:rPr sz="1500" spc="76" baseline="36857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− </a:t>
            </a:r>
            <a:r>
              <a:rPr sz="1400" spc="85">
                <a:solidFill>
                  <a:srgbClr val="000000"/>
                </a:solidFill>
                <a:latin typeface="JERLCV+Cambria Math"/>
                <a:cs typeface="JERLCV+Cambria Math"/>
              </a:rPr>
              <a:t>푒</a:t>
            </a:r>
            <a:r>
              <a:rPr sz="1500" spc="25" baseline="36857">
                <a:solidFill>
                  <a:srgbClr val="000000"/>
                </a:solidFill>
                <a:latin typeface="JERLCV+Cambria Math"/>
                <a:cs typeface="JERLCV+Cambria Math"/>
              </a:rPr>
              <a:t>ꢃꢅꢄ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)퐴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746493" y="8018764"/>
            <a:ext cx="47532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(6)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125016" y="809404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ERLCV+Cambria Math"/>
                <a:cs typeface="JERLCV+Cambria Math"/>
              </a:rPr>
              <a:t>ꢆ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41019" y="8314934"/>
            <a:ext cx="280402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 </a:t>
            </a:r>
            <a:r>
              <a:rPr sz="1400" spc="27">
                <a:solidFill>
                  <a:srgbClr val="000000"/>
                </a:solidFill>
                <a:latin typeface="JERLCV+Cambria Math"/>
                <a:cs typeface="JERLCV+Cambria Math"/>
              </a:rPr>
              <a:t>푖(푂)</a:t>
            </a:r>
            <a:r>
              <a:rPr sz="1400" spc="56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4퐴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as expected.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41019" y="9044930"/>
            <a:ext cx="596921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CASE 2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푅</a:t>
            </a:r>
            <a:r>
              <a:rPr sz="1400" spc="120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 spc="25">
                <a:solidFill>
                  <a:srgbClr val="000000"/>
                </a:solidFill>
                <a:latin typeface="JERLCV+Cambria Math"/>
                <a:cs typeface="JERLCV+Cambria Math"/>
              </a:rPr>
              <a:t>4훺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Again, the initial current through the inductor is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185976" y="9389303"/>
            <a:ext cx="46449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24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41019" y="9524939"/>
            <a:ext cx="75835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JERLCV+Cambria Math"/>
                <a:cs typeface="JERLCV+Cambria Math"/>
              </a:rPr>
              <a:t>푖(0)</a:t>
            </a:r>
            <a:r>
              <a:rPr sz="1400" spc="52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=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539494" y="9524939"/>
            <a:ext cx="79567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JERLCV+Cambria Math"/>
                <a:cs typeface="JERLCV+Cambria Math"/>
              </a:rPr>
              <a:t> </a:t>
            </a: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4.8퐴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080820" y="9644294"/>
            <a:ext cx="67627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ERLCV+Cambria Math"/>
                <a:cs typeface="JERLCV+Cambria Math"/>
              </a:rPr>
              <a:t>4 + ꢂ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711575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26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233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1019" y="1173845"/>
            <a:ext cx="2764368" cy="834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the initial capacitor voltage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645"/>
              </a:lnSpc>
              <a:spcBef>
                <a:spcPts val="1266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KIHAEJ+Cambria Math"/>
                <a:cs typeface="KIHAEJ+Cambria Math"/>
              </a:rPr>
              <a:t>푣(푂)</a:t>
            </a:r>
            <a:r>
              <a:rPr sz="1400" spc="60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 spc="20">
                <a:solidFill>
                  <a:srgbClr val="000000"/>
                </a:solidFill>
                <a:latin typeface="KIHAEJ+Cambria Math"/>
                <a:cs typeface="KIHAEJ+Cambria Math"/>
              </a:rPr>
              <a:t>1푖(푂)</a:t>
            </a:r>
            <a:r>
              <a:rPr sz="1400" spc="61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4.8푉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903841"/>
            <a:ext cx="223734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characteristic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roots,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2324" y="2234682"/>
            <a:ext cx="38031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푅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25194" y="2234682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370318"/>
            <a:ext cx="56145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훼</a:t>
            </a:r>
            <a:r>
              <a:rPr sz="1400" spc="124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=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31112" y="2370318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=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85798" y="2370318"/>
            <a:ext cx="54831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84224" y="2489673"/>
            <a:ext cx="102070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2퐿</a:t>
            </a:r>
            <a:r>
              <a:rPr sz="1400" spc="1534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2×1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2815326"/>
            <a:ext cx="745323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</a:t>
            </a:r>
            <a:r>
              <a:rPr sz="1400" spc="3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휔</a:t>
            </a:r>
            <a:r>
              <a:rPr sz="1400" spc="715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2</a:t>
            </a:r>
            <a:r>
              <a:rPr sz="1400" spc="380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remains</a:t>
            </a:r>
            <a:r>
              <a:rPr sz="1400" spc="3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same.</a:t>
            </a:r>
            <a:r>
              <a:rPr sz="140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case,</a:t>
            </a:r>
            <a:r>
              <a:rPr sz="1400" spc="3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푠</a:t>
            </a:r>
            <a:r>
              <a:rPr sz="1400" spc="655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푠</a:t>
            </a:r>
            <a:r>
              <a:rPr sz="1400" spc="676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−훼</a:t>
            </a:r>
            <a:r>
              <a:rPr sz="1400" spc="125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−2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3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53972" y="290113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IHAEJ+Cambria Math"/>
                <a:cs typeface="KIHAEJ+Cambria Math"/>
              </a:rPr>
              <a:t>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197730" y="290113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IHAEJ+Cambria Math"/>
                <a:cs typeface="KIHAEJ+Cambria Math"/>
              </a:rPr>
              <a:t>ꢀ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589653" y="290113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IHAEJ+Cambria Math"/>
                <a:cs typeface="KIHAEJ+Cambria Math"/>
              </a:rPr>
              <a:t>ꢁ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3062081"/>
            <a:ext cx="538510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critically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damped natural response. The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total response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therefore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3407105"/>
            <a:ext cx="2443075" cy="492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3">
                <a:solidFill>
                  <a:srgbClr val="000000"/>
                </a:solidFill>
                <a:latin typeface="KIHAEJ+Cambria Math"/>
                <a:cs typeface="KIHAEJ+Cambria Math"/>
              </a:rPr>
              <a:t>푣(푡)</a:t>
            </a:r>
            <a:r>
              <a:rPr sz="1400" spc="61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푣</a:t>
            </a:r>
            <a:r>
              <a:rPr sz="1400" spc="957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+ (퐴</a:t>
            </a:r>
            <a:r>
              <a:rPr sz="1400" spc="598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+ 퐴</a:t>
            </a:r>
            <a:r>
              <a:rPr sz="1400" spc="328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 spc="43">
                <a:solidFill>
                  <a:srgbClr val="000000"/>
                </a:solidFill>
                <a:latin typeface="KIHAEJ+Cambria Math"/>
                <a:cs typeface="KIHAEJ+Cambria Math"/>
              </a:rPr>
              <a:t>푡)푒</a:t>
            </a:r>
            <a:r>
              <a:rPr sz="1500" baseline="37071">
                <a:solidFill>
                  <a:srgbClr val="000000"/>
                </a:solidFill>
                <a:latin typeface="KIHAEJ+Cambria Math"/>
                <a:cs typeface="KIHAEJ+Cambria Math"/>
              </a:rPr>
              <a:t>ꢃꢁꢄ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84452" y="3509594"/>
            <a:ext cx="31291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IHAEJ+Cambria Math"/>
                <a:cs typeface="KIHAEJ+Cambria Math"/>
              </a:rPr>
              <a:t>ꢂꢂ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710182" y="350959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IHAEJ+Cambria Math"/>
                <a:cs typeface="KIHAEJ+Cambria Math"/>
              </a:rPr>
              <a:t>ꢀ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115566" y="350959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IHAEJ+Cambria Math"/>
                <a:cs typeface="KIHAEJ+Cambria Math"/>
              </a:rPr>
              <a:t>ꢁ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3786495"/>
            <a:ext cx="2113917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and, as before </a:t>
            </a:r>
            <a:r>
              <a:rPr sz="1400" spc="-77">
                <a:solidFill>
                  <a:srgbClr val="000000"/>
                </a:solidFill>
                <a:latin typeface="KIHAEJ+Cambria Math"/>
                <a:cs typeface="KIHAEJ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KIHAEJ+Cambria Math"/>
                <a:cs typeface="KIHAEJ+Cambria Math"/>
              </a:rPr>
              <a:t>ꢂꢂ</a:t>
            </a:r>
            <a:r>
              <a:rPr sz="1500" spc="137" baseline="-20571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KIHAEJ+Cambria Math"/>
                <a:cs typeface="KIHAEJ+Cambria Math"/>
              </a:rPr>
              <a:t>24푉,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09600" y="4140530"/>
            <a:ext cx="2416786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KIHAEJ+Cambria Math"/>
                <a:cs typeface="KIHAEJ+Cambria Math"/>
              </a:rPr>
              <a:t>푣(푡)</a:t>
            </a:r>
            <a:r>
              <a:rPr sz="1400" spc="56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24 + (퐴</a:t>
            </a:r>
            <a:r>
              <a:rPr sz="1400" spc="586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+</a:t>
            </a:r>
            <a:r>
              <a:rPr sz="1400" spc="14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퐴</a:t>
            </a:r>
            <a:r>
              <a:rPr sz="1400" spc="328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 spc="38">
                <a:solidFill>
                  <a:srgbClr val="000000"/>
                </a:solidFill>
                <a:latin typeface="KIHAEJ+Cambria Math"/>
                <a:cs typeface="KIHAEJ+Cambria Math"/>
              </a:rPr>
              <a:t>푡)푒</a:t>
            </a:r>
            <a:r>
              <a:rPr sz="1500" baseline="36857">
                <a:solidFill>
                  <a:srgbClr val="000000"/>
                </a:solidFill>
                <a:latin typeface="KIHAEJ+Cambria Math"/>
                <a:cs typeface="KIHAEJ+Cambria Math"/>
              </a:rPr>
              <a:t>ꢃꢁꢄ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746493" y="4179554"/>
            <a:ext cx="475321" cy="898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(7)</a:t>
            </a:r>
          </a:p>
          <a:p>
            <a:pPr marL="0" marR="0">
              <a:lnSpc>
                <a:spcPts val="1554"/>
              </a:lnSpc>
              <a:spcBef>
                <a:spcPts val="18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(8)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757426" y="424263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IHAEJ+Cambria Math"/>
                <a:cs typeface="KIHAEJ+Cambria Math"/>
              </a:rPr>
              <a:t>ꢀ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162810" y="424263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IHAEJ+Cambria Math"/>
                <a:cs typeface="KIHAEJ+Cambria Math"/>
              </a:rPr>
              <a:t>ꢁ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09600" y="4394571"/>
            <a:ext cx="474955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퐴</a:t>
            </a:r>
            <a:r>
              <a:rPr sz="1400" spc="640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퐴</a:t>
            </a:r>
            <a:r>
              <a:rPr sz="1400" spc="328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we use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 conditions.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write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291082" y="448038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IHAEJ+Cambria Math"/>
                <a:cs typeface="KIHAEJ+Cambria Math"/>
              </a:rPr>
              <a:t>ꢀ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830577" y="448038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IHAEJ+Cambria Math"/>
                <a:cs typeface="KIHAEJ+Cambria Math"/>
              </a:rPr>
              <a:t>ꢁ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09600" y="4606407"/>
            <a:ext cx="332152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KIHAEJ+Cambria Math"/>
                <a:cs typeface="KIHAEJ+Cambria Math"/>
              </a:rPr>
              <a:t>푣(푂)</a:t>
            </a:r>
            <a:r>
              <a:rPr sz="1400" spc="56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4.8</a:t>
            </a:r>
            <a:r>
              <a:rPr sz="1400" spc="77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24 + 퐴</a:t>
            </a:r>
            <a:r>
              <a:rPr sz="1400" spc="989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⇒</a:t>
            </a:r>
            <a:r>
              <a:rPr sz="1400" spc="391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퐴</a:t>
            </a:r>
            <a:r>
              <a:rPr sz="1400" spc="688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−19.2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197861" y="469221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IHAEJ+Cambria Math"/>
                <a:cs typeface="KIHAEJ+Cambria Math"/>
              </a:rPr>
              <a:t>ꢀ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717926" y="469221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IHAEJ+Cambria Math"/>
                <a:cs typeface="KIHAEJ+Cambria Math"/>
              </a:rPr>
              <a:t>ꢀ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1019" y="4812147"/>
            <a:ext cx="266780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</a:t>
            </a:r>
            <a:r>
              <a:rPr sz="1400" spc="27">
                <a:solidFill>
                  <a:srgbClr val="000000"/>
                </a:solidFill>
                <a:latin typeface="KIHAEJ+Cambria Math"/>
                <a:cs typeface="KIHAEJ+Cambria Math"/>
              </a:rPr>
              <a:t>푖(푂)</a:t>
            </a:r>
            <a:r>
              <a:rPr sz="1400" spc="55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KIHAEJ+Cambria Math"/>
                <a:cs typeface="KIHAEJ+Cambria Math"/>
              </a:rPr>
              <a:t>퐶푑푣(푂)/푑푡</a:t>
            </a:r>
            <a:r>
              <a:rPr sz="1400" spc="88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=</a:t>
            </a:r>
            <a:r>
              <a:rPr sz="1400" spc="88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4.8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5186918"/>
            <a:ext cx="4159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1019" y="5525379"/>
            <a:ext cx="118407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1">
                <a:solidFill>
                  <a:srgbClr val="000000"/>
                </a:solidFill>
                <a:latin typeface="KIHAEJ+Cambria Math"/>
                <a:cs typeface="KIHAEJ+Cambria Math"/>
              </a:rPr>
              <a:t>푑푣(ꢅ)</a:t>
            </a:r>
            <a:r>
              <a:rPr sz="1400" spc="1497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4.8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041196" y="5661015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=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505966" y="5661015"/>
            <a:ext cx="78300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19.2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78180" y="5779887"/>
            <a:ext cx="44068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푑푡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283461" y="5779887"/>
            <a:ext cx="37309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퐶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1019" y="6113764"/>
            <a:ext cx="123478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 (7),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09600" y="6460313"/>
            <a:ext cx="34287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IHAEJ+Cambria Math"/>
                <a:cs typeface="KIHAEJ+Cambria Math"/>
              </a:rPr>
              <a:t>ꢆꢇ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815339" y="6499936"/>
            <a:ext cx="2362456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=</a:t>
            </a:r>
            <a:r>
              <a:rPr sz="1400" spc="75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(−2퐴</a:t>
            </a:r>
            <a:r>
              <a:rPr sz="1400" spc="601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− </a:t>
            </a:r>
            <a:r>
              <a:rPr sz="1400" spc="14">
                <a:solidFill>
                  <a:srgbClr val="000000"/>
                </a:solidFill>
                <a:latin typeface="KIHAEJ+Cambria Math"/>
                <a:cs typeface="KIHAEJ+Cambria Math"/>
              </a:rPr>
              <a:t>2푡퐴</a:t>
            </a:r>
            <a:r>
              <a:rPr sz="1400" spc="626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+ 퐴</a:t>
            </a:r>
            <a:r>
              <a:rPr sz="1400" spc="328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 spc="47">
                <a:solidFill>
                  <a:srgbClr val="000000"/>
                </a:solidFill>
                <a:latin typeface="KIHAEJ+Cambria Math"/>
                <a:cs typeface="KIHAEJ+Cambria Math"/>
              </a:rPr>
              <a:t>)푒</a:t>
            </a:r>
            <a:r>
              <a:rPr sz="1500" baseline="36856">
                <a:solidFill>
                  <a:srgbClr val="000000"/>
                </a:solidFill>
                <a:latin typeface="KIHAEJ+Cambria Math"/>
                <a:cs typeface="KIHAEJ+Cambria Math"/>
              </a:rPr>
              <a:t>ꢃꢁꢄ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6746493" y="6525244"/>
            <a:ext cx="47542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(9)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411477" y="660204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IHAEJ+Cambria Math"/>
                <a:cs typeface="KIHAEJ+Cambria Math"/>
              </a:rPr>
              <a:t>ꢀ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989073" y="660204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IHAEJ+Cambria Math"/>
                <a:cs typeface="KIHAEJ+Cambria Math"/>
              </a:rPr>
              <a:t>ꢁ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394457" y="660204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IHAEJ+Cambria Math"/>
                <a:cs typeface="KIHAEJ+Cambria Math"/>
              </a:rPr>
              <a:t>ꢁ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17219" y="6655385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IHAEJ+Cambria Math"/>
                <a:cs typeface="KIHAEJ+Cambria Math"/>
              </a:rPr>
              <a:t>ꢆꢄ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41019" y="6773788"/>
            <a:ext cx="93145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푡</a:t>
            </a:r>
            <a:r>
              <a:rPr sz="1400" spc="113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ꢅ,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609600" y="7136969"/>
            <a:ext cx="52524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IHAEJ+Cambria Math"/>
                <a:cs typeface="KIHAEJ+Cambria Math"/>
              </a:rPr>
              <a:t>ꢆꢇ(0)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993952" y="7192888"/>
            <a:ext cx="1831835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19.2</a:t>
            </a:r>
            <a:r>
              <a:rPr sz="1400" spc="64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 spc="-10">
                <a:solidFill>
                  <a:srgbClr val="000000"/>
                </a:solidFill>
                <a:latin typeface="KIHAEJ+Cambria Math"/>
                <a:cs typeface="KIHAEJ+Cambria Math"/>
              </a:rPr>
              <a:t>−2퐴</a:t>
            </a:r>
            <a:r>
              <a:rPr sz="1500" baseline="-20571">
                <a:solidFill>
                  <a:srgbClr val="000000"/>
                </a:solidFill>
                <a:latin typeface="KIHAEJ+Cambria Math"/>
                <a:cs typeface="KIHAEJ+Cambria Math"/>
              </a:rPr>
              <a:t>ꢀ</a:t>
            </a:r>
            <a:r>
              <a:rPr sz="1500" spc="38" baseline="-20571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+ 퐴</a:t>
            </a:r>
            <a:r>
              <a:rPr sz="1500" baseline="-20571">
                <a:solidFill>
                  <a:srgbClr val="000000"/>
                </a:solidFill>
                <a:latin typeface="KIHAEJ+Cambria Math"/>
                <a:cs typeface="KIHAEJ+Cambria Math"/>
              </a:rPr>
              <a:t>ꢁ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6658102" y="7215616"/>
            <a:ext cx="563763" cy="1107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(10)</a:t>
            </a:r>
          </a:p>
          <a:p>
            <a:pPr marL="0" marR="0">
              <a:lnSpc>
                <a:spcPts val="1554"/>
              </a:lnSpc>
              <a:spcBef>
                <a:spcPts val="345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(11)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707136" y="7332040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IHAEJ+Cambria Math"/>
                <a:cs typeface="KIHAEJ+Cambria Math"/>
              </a:rPr>
              <a:t>ꢆꢄ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41019" y="7482449"/>
            <a:ext cx="636720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Eqs. (8) and (10),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퐴</a:t>
            </a:r>
            <a:r>
              <a:rPr sz="1400" spc="688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=</a:t>
            </a:r>
            <a:r>
              <a:rPr sz="1400" spc="76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−19.2</a:t>
            </a:r>
            <a:r>
              <a:rPr sz="1400" spc="30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퐴</a:t>
            </a:r>
            <a:r>
              <a:rPr sz="1400" spc="713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−19.2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Thus, Eq. (7) becomes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2373122" y="756826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IHAEJ+Cambria Math"/>
                <a:cs typeface="KIHAEJ+Cambria Math"/>
              </a:rPr>
              <a:t>ꢀ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607942" y="756826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IHAEJ+Cambria Math"/>
                <a:cs typeface="KIHAEJ+Cambria Math"/>
              </a:rPr>
              <a:t>ꢁ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609600" y="7838009"/>
            <a:ext cx="2612423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KIHAEJ+Cambria Math"/>
                <a:cs typeface="KIHAEJ+Cambria Math"/>
              </a:rPr>
              <a:t>푣(푡)</a:t>
            </a:r>
            <a:r>
              <a:rPr sz="1400" spc="56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24 − 19.2(1</a:t>
            </a:r>
            <a:r>
              <a:rPr sz="1400" spc="-18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+</a:t>
            </a:r>
            <a:r>
              <a:rPr sz="1400" spc="14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 spc="40">
                <a:solidFill>
                  <a:srgbClr val="000000"/>
                </a:solidFill>
                <a:latin typeface="KIHAEJ+Cambria Math"/>
                <a:cs typeface="KIHAEJ+Cambria Math"/>
              </a:rPr>
              <a:t>푡)푒</a:t>
            </a:r>
            <a:r>
              <a:rPr sz="1500" spc="25" baseline="36856">
                <a:solidFill>
                  <a:srgbClr val="000000"/>
                </a:solidFill>
                <a:latin typeface="KIHAEJ+Cambria Math"/>
                <a:cs typeface="KIHAEJ+Cambria Math"/>
              </a:rPr>
              <a:t>ꢃꢁꢄ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푉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541019" y="8067532"/>
            <a:ext cx="524528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inductor current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same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 the capacitor current; that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is,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41019" y="8404850"/>
            <a:ext cx="1127518" cy="730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0196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푑푣</a:t>
            </a:r>
          </a:p>
          <a:p>
            <a:pPr marL="0" marR="0">
              <a:lnSpc>
                <a:spcPts val="1067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KIHAEJ+Cambria Math"/>
                <a:cs typeface="KIHAEJ+Cambria Math"/>
              </a:rPr>
              <a:t>푖(푡)</a:t>
            </a:r>
            <a:r>
              <a:rPr sz="1400" spc="58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퐶</a:t>
            </a:r>
          </a:p>
          <a:p>
            <a:pPr marL="673912" marR="0">
              <a:lnSpc>
                <a:spcPts val="93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푑푡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541019" y="8985494"/>
            <a:ext cx="650019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Multiplying Eq.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(9)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퐶</a:t>
            </a:r>
            <a:r>
              <a:rPr sz="1400" spc="139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=</a:t>
            </a:r>
            <a:r>
              <a:rPr sz="1400" spc="76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ꢅ.25</a:t>
            </a:r>
            <a:r>
              <a:rPr sz="1400" spc="28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substituting the values of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퐴</a:t>
            </a:r>
            <a:r>
              <a:rPr sz="1400" spc="640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퐴</a:t>
            </a:r>
            <a:r>
              <a:rPr sz="1400" spc="676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gives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5155057" y="907130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IHAEJ+Cambria Math"/>
                <a:cs typeface="KIHAEJ+Cambria Math"/>
              </a:rPr>
              <a:t>ꢀ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5693028" y="907130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IHAEJ+Cambria Math"/>
                <a:cs typeface="KIHAEJ+Cambria Math"/>
              </a:rPr>
              <a:t>ꢁ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609600" y="9341003"/>
            <a:ext cx="2138632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KIHAEJ+Cambria Math"/>
                <a:cs typeface="KIHAEJ+Cambria Math"/>
              </a:rPr>
              <a:t>푖(푡)</a:t>
            </a:r>
            <a:r>
              <a:rPr sz="1400" spc="58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(4.8 + </a:t>
            </a:r>
            <a:r>
              <a:rPr sz="1400" spc="18">
                <a:solidFill>
                  <a:srgbClr val="000000"/>
                </a:solidFill>
                <a:latin typeface="KIHAEJ+Cambria Math"/>
                <a:cs typeface="KIHAEJ+Cambria Math"/>
              </a:rPr>
              <a:t>9.6푡)푒</a:t>
            </a:r>
            <a:r>
              <a:rPr sz="1500" spc="25" baseline="36856">
                <a:solidFill>
                  <a:srgbClr val="000000"/>
                </a:solidFill>
                <a:latin typeface="KIHAEJ+Cambria Math"/>
                <a:cs typeface="KIHAEJ+Cambria Math"/>
              </a:rPr>
              <a:t>ꢃꢁꢄ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퐴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6658102" y="9363262"/>
            <a:ext cx="56382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(12)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541019" y="9563039"/>
            <a:ext cx="295825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 </a:t>
            </a:r>
            <a:r>
              <a:rPr sz="1400" spc="27">
                <a:solidFill>
                  <a:srgbClr val="000000"/>
                </a:solidFill>
                <a:latin typeface="KIHAEJ+Cambria Math"/>
                <a:cs typeface="KIHAEJ+Cambria Math"/>
              </a:rPr>
              <a:t>푖(푂)</a:t>
            </a:r>
            <a:r>
              <a:rPr sz="1400" spc="56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KIHAEJ+Cambria Math"/>
                <a:cs typeface="KIHAEJ+Cambria Math"/>
              </a:rPr>
              <a:t> </a:t>
            </a:r>
            <a:r>
              <a:rPr sz="1400">
                <a:solidFill>
                  <a:srgbClr val="000000"/>
                </a:solidFill>
                <a:latin typeface="KIHAEJ+Cambria Math"/>
                <a:cs typeface="KIHAEJ+Cambria Math"/>
              </a:rPr>
              <a:t>4.8퐴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as expected.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3711575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27</a:t>
            </a:r>
          </a:p>
        </p:txBody>
      </p:sp>
      <p:sp>
        <p:nvSpPr>
          <p:cNvPr id="6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233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5216" y="1529070"/>
            <a:ext cx="444934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CASE 3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푅</a:t>
            </a:r>
            <a:r>
              <a:rPr sz="1400" spc="120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 spc="18">
                <a:solidFill>
                  <a:srgbClr val="000000"/>
                </a:solidFill>
                <a:latin typeface="LSOBJN+Cambria Math"/>
                <a:cs typeface="LSOBJN+Cambria Math"/>
              </a:rPr>
              <a:t>1훺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The initial inductor current is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85976" y="1875018"/>
            <a:ext cx="46449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24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2010654"/>
            <a:ext cx="75835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LSOBJN+Cambria Math"/>
                <a:cs typeface="LSOBJN+Cambria Math"/>
              </a:rPr>
              <a:t>푖(0)</a:t>
            </a:r>
            <a:r>
              <a:rPr sz="1400" spc="52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=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39494" y="2010654"/>
            <a:ext cx="75909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12퐴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80820" y="2130009"/>
            <a:ext cx="67627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1 + 1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2458710"/>
            <a:ext cx="7448974" cy="710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  <a:r>
              <a:rPr sz="1400" spc="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00" spc="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1 − 훺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3063738"/>
            <a:ext cx="184609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LSOBJN+Cambria Math"/>
                <a:cs typeface="LSOBJN+Cambria Math"/>
              </a:rPr>
              <a:t>푣(푂)</a:t>
            </a:r>
            <a:r>
              <a:rPr sz="1400" spc="60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 spc="20">
                <a:solidFill>
                  <a:srgbClr val="000000"/>
                </a:solidFill>
                <a:latin typeface="LSOBJN+Cambria Math"/>
                <a:cs typeface="LSOBJN+Cambria Math"/>
              </a:rPr>
              <a:t>1푖(푂)</a:t>
            </a:r>
            <a:r>
              <a:rPr sz="1400" spc="61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12푉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22324" y="3403591"/>
            <a:ext cx="38031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푅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25194" y="3403591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3539607"/>
            <a:ext cx="56145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훼</a:t>
            </a:r>
            <a:r>
              <a:rPr sz="1400" spc="124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=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31112" y="3539607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=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685798" y="3539607"/>
            <a:ext cx="68394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0.5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84224" y="3658961"/>
            <a:ext cx="102070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2퐿</a:t>
            </a:r>
            <a:r>
              <a:rPr sz="1400" spc="1534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2×1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3984616"/>
            <a:ext cx="5065436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훼</a:t>
            </a:r>
            <a:r>
              <a:rPr sz="1400" spc="124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=</a:t>
            </a:r>
            <a:r>
              <a:rPr sz="1400" spc="85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0.5</a:t>
            </a:r>
            <a:r>
              <a:rPr sz="1400" spc="66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LSOBJN+Cambria Math"/>
                <a:cs typeface="LSOBJN+Cambria Math"/>
              </a:rPr>
              <a:t>ꢀ</a:t>
            </a:r>
            <a:r>
              <a:rPr sz="1500" spc="110" baseline="-20571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we have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underdamped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4465142"/>
            <a:ext cx="3454725" cy="527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70">
                <a:solidFill>
                  <a:srgbClr val="000000"/>
                </a:solidFill>
                <a:latin typeface="LSOBJN+Cambria Math"/>
                <a:cs typeface="LSOBJN+Cambria Math"/>
              </a:rPr>
              <a:t>푠</a:t>
            </a:r>
            <a:r>
              <a:rPr sz="1500" baseline="-20571">
                <a:solidFill>
                  <a:srgbClr val="000000"/>
                </a:solidFill>
                <a:latin typeface="LSOBJN+Cambria Math"/>
                <a:cs typeface="LSOBJN+Cambria Math"/>
              </a:rPr>
              <a:t>ꢁ,ꢂ</a:t>
            </a:r>
            <a:r>
              <a:rPr sz="1500" spc="108" baseline="-20571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−훼</a:t>
            </a:r>
            <a:r>
              <a:rPr sz="1400" spc="41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± </a:t>
            </a:r>
            <a:r>
              <a:rPr sz="1400" spc="38">
                <a:solidFill>
                  <a:srgbClr val="000000"/>
                </a:solidFill>
                <a:latin typeface="LSOBJN+Cambria Math"/>
                <a:cs typeface="LSOBJN+Cambria Math"/>
              </a:rPr>
              <a:t>√훼</a:t>
            </a:r>
            <a:r>
              <a:rPr sz="1500" baseline="29999">
                <a:solidFill>
                  <a:srgbClr val="000000"/>
                </a:solidFill>
                <a:latin typeface="LSOBJN+Cambria Math"/>
                <a:cs typeface="LSOBJN+Cambria Math"/>
              </a:rPr>
              <a:t>ꢂ</a:t>
            </a:r>
            <a:r>
              <a:rPr sz="1500" spc="38" baseline="29999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− </a:t>
            </a:r>
            <a:r>
              <a:rPr sz="1400" spc="-56">
                <a:solidFill>
                  <a:srgbClr val="000000"/>
                </a:solidFill>
                <a:latin typeface="LSOBJN+Cambria Math"/>
                <a:cs typeface="LSOBJN+Cambria Math"/>
              </a:rPr>
              <a:t>휔</a:t>
            </a:r>
            <a:r>
              <a:rPr sz="1500" spc="-482" baseline="-26400">
                <a:solidFill>
                  <a:srgbClr val="000000"/>
                </a:solidFill>
                <a:latin typeface="LSOBJN+Cambria Math"/>
                <a:cs typeface="LSOBJN+Cambria Math"/>
              </a:rPr>
              <a:t>ꢀ</a:t>
            </a:r>
            <a:r>
              <a:rPr sz="1500" baseline="37714">
                <a:solidFill>
                  <a:srgbClr val="000000"/>
                </a:solidFill>
                <a:latin typeface="LSOBJN+Cambria Math"/>
                <a:cs typeface="LSOBJN+Cambria Math"/>
              </a:rPr>
              <a:t>ꢂ</a:t>
            </a:r>
            <a:r>
              <a:rPr sz="1500" spc="98" baseline="37714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−0.5 ± 푗1.936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4952222"/>
            <a:ext cx="24762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total response is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therefore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09600" y="5297246"/>
            <a:ext cx="4330918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LSOBJN+Cambria Math"/>
                <a:cs typeface="LSOBJN+Cambria Math"/>
              </a:rPr>
              <a:t>푣(푡)</a:t>
            </a:r>
            <a:r>
              <a:rPr sz="1400" spc="56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24 + (퐴</a:t>
            </a:r>
            <a:r>
              <a:rPr sz="1400" spc="598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cos</a:t>
            </a:r>
            <a:r>
              <a:rPr sz="1400" spc="-12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1.936푡</a:t>
            </a:r>
            <a:r>
              <a:rPr sz="1400" spc="25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+ 퐴</a:t>
            </a:r>
            <a:r>
              <a:rPr sz="1400" spc="640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sin </a:t>
            </a:r>
            <a:r>
              <a:rPr sz="1400" spc="12">
                <a:solidFill>
                  <a:srgbClr val="000000"/>
                </a:solidFill>
                <a:latin typeface="LSOBJN+Cambria Math"/>
                <a:cs typeface="LSOBJN+Cambria Math"/>
              </a:rPr>
              <a:t>1.936푡)푒</a:t>
            </a:r>
            <a:r>
              <a:rPr sz="1500" baseline="36857">
                <a:solidFill>
                  <a:srgbClr val="000000"/>
                </a:solidFill>
                <a:latin typeface="LSOBJN+Cambria Math"/>
                <a:cs typeface="LSOBJN+Cambria Math"/>
              </a:rPr>
              <a:t>ꢃꢀ.ꢄꢅ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658102" y="5334746"/>
            <a:ext cx="563763" cy="1072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(13)</a:t>
            </a:r>
          </a:p>
          <a:p>
            <a:pPr marL="0" marR="0">
              <a:lnSpc>
                <a:spcPts val="1554"/>
              </a:lnSpc>
              <a:spcBef>
                <a:spcPts val="318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(14)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757426" y="539935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SOBJN+Cambria Math"/>
                <a:cs typeface="LSOBJN+Cambria Math"/>
              </a:rPr>
              <a:t>ꢁ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995295" y="539935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SOBJN+Cambria Math"/>
                <a:cs typeface="LSOBJN+Cambria Math"/>
              </a:rPr>
              <a:t>ꢂ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5551287"/>
            <a:ext cx="330372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now determine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퐴</a:t>
            </a:r>
            <a:r>
              <a:rPr sz="1400" spc="640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퐴</a:t>
            </a:r>
            <a:r>
              <a:rPr sz="1400" spc="331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write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046985" y="563709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SOBJN+Cambria Math"/>
                <a:cs typeface="LSOBJN+Cambria Math"/>
              </a:rPr>
              <a:t>ꢁ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586863" y="563709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SOBJN+Cambria Math"/>
                <a:cs typeface="LSOBJN+Cambria Math"/>
              </a:rPr>
              <a:t>ꢂ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09600" y="5921873"/>
            <a:ext cx="312348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LSOBJN+Cambria Math"/>
                <a:cs typeface="LSOBJN+Cambria Math"/>
              </a:rPr>
              <a:t>푣(푂)</a:t>
            </a:r>
            <a:r>
              <a:rPr sz="1400" spc="56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12</a:t>
            </a:r>
            <a:r>
              <a:rPr sz="1400" spc="75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24 + 퐴</a:t>
            </a:r>
            <a:r>
              <a:rPr sz="1400" spc="989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⇒</a:t>
            </a:r>
            <a:r>
              <a:rPr sz="1400" spc="391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퐴</a:t>
            </a:r>
            <a:r>
              <a:rPr sz="1400" spc="688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−12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161285" y="600768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SOBJN+Cambria Math"/>
                <a:cs typeface="LSOBJN+Cambria Math"/>
              </a:rPr>
              <a:t>ꢁ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681351" y="600768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SOBJN+Cambria Math"/>
                <a:cs typeface="LSOBJN+Cambria Math"/>
              </a:rPr>
              <a:t>ꢁ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6158093"/>
            <a:ext cx="266817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</a:t>
            </a:r>
            <a:r>
              <a:rPr sz="1400" spc="27">
                <a:solidFill>
                  <a:srgbClr val="000000"/>
                </a:solidFill>
                <a:latin typeface="LSOBJN+Cambria Math"/>
                <a:cs typeface="LSOBJN+Cambria Math"/>
              </a:rPr>
              <a:t>푖(푂)</a:t>
            </a:r>
            <a:r>
              <a:rPr sz="1400" spc="55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LSOBJN+Cambria Math"/>
                <a:cs typeface="LSOBJN+Cambria Math"/>
              </a:rPr>
              <a:t>퐶푑푣(푂)/푑푡</a:t>
            </a:r>
            <a:r>
              <a:rPr sz="1400" spc="88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=</a:t>
            </a:r>
            <a:r>
              <a:rPr sz="1400" spc="88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12,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1019" y="6522797"/>
            <a:ext cx="619223" cy="764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SOBJN+Cambria Math"/>
                <a:cs typeface="LSOBJN+Cambria Math"/>
              </a:rPr>
              <a:t>ꢆꢇ(ꢀ)</a:t>
            </a:r>
          </a:p>
          <a:p>
            <a:pPr marL="166116" marR="0">
              <a:lnSpc>
                <a:spcPts val="1167"/>
              </a:lnSpc>
              <a:spcBef>
                <a:spcPts val="318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SOBJN+Cambria Math"/>
                <a:cs typeface="LSOBJN+Cambria Math"/>
              </a:rPr>
              <a:t>ꢆꢅ</a:t>
            </a:r>
          </a:p>
          <a:p>
            <a:pPr marL="0" marR="0">
              <a:lnSpc>
                <a:spcPts val="1536"/>
              </a:lnSpc>
              <a:spcBef>
                <a:spcPts val="6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216456" y="6522797"/>
            <a:ext cx="336879" cy="53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SOBJN+Cambria Math"/>
                <a:cs typeface="LSOBJN+Cambria Math"/>
              </a:rPr>
              <a:t>ꢁꢂ</a:t>
            </a:r>
          </a:p>
          <a:p>
            <a:pPr marL="32004" marR="0">
              <a:lnSpc>
                <a:spcPts val="1167"/>
              </a:lnSpc>
              <a:spcBef>
                <a:spcPts val="318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SOBJN+Cambria Math"/>
                <a:cs typeface="LSOBJN+Cambria Math"/>
              </a:rPr>
              <a:t>ꢈ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993952" y="6578717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=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411477" y="6578717"/>
            <a:ext cx="64737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48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658102" y="6601444"/>
            <a:ext cx="563763" cy="1306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(15)</a:t>
            </a:r>
          </a:p>
          <a:p>
            <a:pPr marL="0" marR="0">
              <a:lnSpc>
                <a:spcPts val="1554"/>
              </a:lnSpc>
              <a:spcBef>
                <a:spcPts val="503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(16)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09600" y="7212701"/>
            <a:ext cx="467321" cy="730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푑푣</a:t>
            </a:r>
          </a:p>
          <a:p>
            <a:pPr marL="13716" marR="0">
              <a:lnSpc>
                <a:spcPts val="1641"/>
              </a:lnSpc>
              <a:spcBef>
                <a:spcPts val="36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푑푡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64412" y="7332040"/>
            <a:ext cx="4586454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 spc="85">
                <a:solidFill>
                  <a:srgbClr val="000000"/>
                </a:solidFill>
                <a:latin typeface="LSOBJN+Cambria Math"/>
                <a:cs typeface="LSOBJN+Cambria Math"/>
              </a:rPr>
              <a:t>푒</a:t>
            </a:r>
            <a:r>
              <a:rPr sz="1500" spc="17" baseline="36857">
                <a:solidFill>
                  <a:srgbClr val="000000"/>
                </a:solidFill>
                <a:latin typeface="LSOBJN+Cambria Math"/>
                <a:cs typeface="LSOBJN+Cambria Math"/>
              </a:rPr>
              <a:t>ꢃꢀ.ꢄꢅ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(−1.936퐴</a:t>
            </a:r>
            <a:r>
              <a:rPr sz="1400" spc="605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sin 1.936푡</a:t>
            </a:r>
            <a:r>
              <a:rPr sz="1400" spc="28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+ 1.936퐴</a:t>
            </a:r>
            <a:r>
              <a:rPr sz="1400" spc="638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cos 1.936푡)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222245" y="743414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SOBJN+Cambria Math"/>
                <a:cs typeface="LSOBJN+Cambria Math"/>
              </a:rPr>
              <a:t>ꢁ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867022" y="743414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SOBJN+Cambria Math"/>
                <a:cs typeface="LSOBJN+Cambria Math"/>
              </a:rPr>
              <a:t>ꢂ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868677" y="7626173"/>
            <a:ext cx="3655881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5">
                <a:solidFill>
                  <a:srgbClr val="000000"/>
                </a:solidFill>
                <a:latin typeface="LSOBJN+Cambria Math"/>
                <a:cs typeface="LSOBJN+Cambria Math"/>
              </a:rPr>
              <a:t>−0.5푒</a:t>
            </a:r>
            <a:r>
              <a:rPr sz="1500" spc="15" baseline="36856">
                <a:solidFill>
                  <a:srgbClr val="000000"/>
                </a:solidFill>
                <a:latin typeface="LSOBJN+Cambria Math"/>
                <a:cs typeface="LSOBJN+Cambria Math"/>
              </a:rPr>
              <a:t>ꢃꢀ.ꢄꢅ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(퐴</a:t>
            </a:r>
            <a:r>
              <a:rPr sz="1400" spc="598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cos 1.936푡</a:t>
            </a:r>
            <a:r>
              <a:rPr sz="1400" spc="28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+ 퐴</a:t>
            </a:r>
            <a:r>
              <a:rPr sz="1400" spc="640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sin 1.936푡)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847467" y="772828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SOBJN+Cambria Math"/>
                <a:cs typeface="LSOBJN+Cambria Math"/>
              </a:rPr>
              <a:t>ꢁ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084954" y="772828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SOBJN+Cambria Math"/>
                <a:cs typeface="LSOBJN+Cambria Math"/>
              </a:rPr>
              <a:t>ꢂ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41019" y="7848209"/>
            <a:ext cx="93145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푡</a:t>
            </a:r>
            <a:r>
              <a:rPr sz="1400" spc="113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0,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41019" y="8198729"/>
            <a:ext cx="71896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1">
                <a:solidFill>
                  <a:srgbClr val="000000"/>
                </a:solidFill>
                <a:latin typeface="LSOBJN+Cambria Math"/>
                <a:cs typeface="LSOBJN+Cambria Math"/>
              </a:rPr>
              <a:t>푑푣(0)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041196" y="8334746"/>
            <a:ext cx="335758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48</a:t>
            </a:r>
            <a:r>
              <a:rPr sz="1400" spc="75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(−0 + 1.936퐴</a:t>
            </a:r>
            <a:r>
              <a:rPr sz="1400" spc="311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) − 0.5(퐴</a:t>
            </a:r>
            <a:r>
              <a:rPr sz="1400" spc="588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+ 0)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713354" y="842055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SOBJN+Cambria Math"/>
                <a:cs typeface="LSOBJN+Cambria Math"/>
              </a:rPr>
              <a:t>ꢂ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3495166" y="842055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SOBJN+Cambria Math"/>
                <a:cs typeface="LSOBJN+Cambria Math"/>
              </a:rPr>
              <a:t>ꢁ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678180" y="8453618"/>
            <a:ext cx="44068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푑푡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41019" y="8779754"/>
            <a:ext cx="542054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Substituting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퐴</a:t>
            </a:r>
            <a:r>
              <a:rPr sz="1400" spc="688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−12</a:t>
            </a:r>
            <a:r>
              <a:rPr sz="1400" spc="25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gives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퐴</a:t>
            </a:r>
            <a:r>
              <a:rPr sz="1400" spc="725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21.694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 Eq. (13) becomes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553210" y="886556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SOBJN+Cambria Math"/>
                <a:cs typeface="LSOBJN+Cambria Math"/>
              </a:rPr>
              <a:t>ꢁ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774314" y="886556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SOBJN+Cambria Math"/>
                <a:cs typeface="LSOBJN+Cambria Math"/>
              </a:rPr>
              <a:t>ꢂ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609600" y="9139886"/>
            <a:ext cx="4866559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LSOBJN+Cambria Math"/>
                <a:cs typeface="LSOBJN+Cambria Math"/>
              </a:rPr>
              <a:t>푣(푡)</a:t>
            </a:r>
            <a:r>
              <a:rPr sz="1400" spc="56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24 + (21.694 sin 1.936푡</a:t>
            </a:r>
            <a:r>
              <a:rPr sz="1400" spc="28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− 12 cos</a:t>
            </a:r>
            <a:r>
              <a:rPr sz="1400" spc="-12">
                <a:solidFill>
                  <a:srgbClr val="000000"/>
                </a:solidFill>
                <a:latin typeface="LSOBJN+Cambria Math"/>
                <a:cs typeface="LSOBJN+Cambria Math"/>
              </a:rPr>
              <a:t> </a:t>
            </a:r>
            <a:r>
              <a:rPr sz="1400" spc="14">
                <a:solidFill>
                  <a:srgbClr val="000000"/>
                </a:solidFill>
                <a:latin typeface="LSOBJN+Cambria Math"/>
                <a:cs typeface="LSOBJN+Cambria Math"/>
              </a:rPr>
              <a:t>1.936푡)푒</a:t>
            </a:r>
            <a:r>
              <a:rPr sz="1500" spc="15" baseline="36856">
                <a:solidFill>
                  <a:srgbClr val="000000"/>
                </a:solidFill>
                <a:latin typeface="LSOBJN+Cambria Math"/>
                <a:cs typeface="LSOBJN+Cambria Math"/>
              </a:rPr>
              <a:t>ꢃꢀ.ꢄꢅ</a:t>
            </a:r>
            <a:r>
              <a:rPr sz="1400">
                <a:solidFill>
                  <a:srgbClr val="000000"/>
                </a:solidFill>
                <a:latin typeface="LSOBJN+Cambria Math"/>
                <a:cs typeface="LSOBJN+Cambria Math"/>
              </a:rPr>
              <a:t>푉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6658102" y="9159097"/>
            <a:ext cx="56376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(17)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541019" y="9367834"/>
            <a:ext cx="189234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inductor current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3711575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28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233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1019" y="1149594"/>
            <a:ext cx="1127518" cy="730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0196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JULLP+Cambria Math"/>
                <a:cs typeface="TJULLP+Cambria Math"/>
              </a:rPr>
              <a:t>푑푣</a:t>
            </a:r>
          </a:p>
          <a:p>
            <a:pPr marL="0" marR="0">
              <a:lnSpc>
                <a:spcPts val="1067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TJULLP+Cambria Math"/>
                <a:cs typeface="TJULLP+Cambria Math"/>
              </a:rPr>
              <a:t>푖(푡)</a:t>
            </a:r>
            <a:r>
              <a:rPr sz="1400" spc="58">
                <a:solidFill>
                  <a:srgbClr val="000000"/>
                </a:solidFill>
                <a:latin typeface="TJULLP+Cambria Math"/>
                <a:cs typeface="TJULLP+Cambria Math"/>
              </a:rPr>
              <a:t> </a:t>
            </a:r>
            <a:r>
              <a:rPr sz="1400">
                <a:solidFill>
                  <a:srgbClr val="000000"/>
                </a:solidFill>
                <a:latin typeface="TJULLP+Cambria Math"/>
                <a:cs typeface="TJULL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TJULLP+Cambria Math"/>
                <a:cs typeface="TJULLP+Cambria Math"/>
              </a:rPr>
              <a:t> </a:t>
            </a:r>
            <a:r>
              <a:rPr sz="1400">
                <a:solidFill>
                  <a:srgbClr val="000000"/>
                </a:solidFill>
                <a:latin typeface="TJULLP+Cambria Math"/>
                <a:cs typeface="TJULLP+Cambria Math"/>
              </a:rPr>
              <a:t>퐶</a:t>
            </a:r>
          </a:p>
          <a:p>
            <a:pPr marL="673912" marR="0">
              <a:lnSpc>
                <a:spcPts val="936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JULLP+Cambria Math"/>
                <a:cs typeface="TJULLP+Cambria Math"/>
              </a:rPr>
              <a:t>푑푡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730238"/>
            <a:ext cx="660424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Multiplying Eq. (16)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JULLP+Cambria Math"/>
                <a:cs typeface="TJULLP+Cambria Math"/>
              </a:rPr>
              <a:t>퐶</a:t>
            </a:r>
            <a:r>
              <a:rPr sz="1400" spc="139">
                <a:solidFill>
                  <a:srgbClr val="000000"/>
                </a:solidFill>
                <a:latin typeface="TJULLP+Cambria Math"/>
                <a:cs typeface="TJULLP+Cambria Math"/>
              </a:rPr>
              <a:t> </a:t>
            </a:r>
            <a:r>
              <a:rPr sz="1400">
                <a:solidFill>
                  <a:srgbClr val="000000"/>
                </a:solidFill>
                <a:latin typeface="TJULLP+Cambria Math"/>
                <a:cs typeface="TJULLP+Cambria Math"/>
              </a:rPr>
              <a:t>=</a:t>
            </a:r>
            <a:r>
              <a:rPr sz="1400" spc="88">
                <a:solidFill>
                  <a:srgbClr val="000000"/>
                </a:solidFill>
                <a:latin typeface="TJULLP+Cambria Math"/>
                <a:cs typeface="TJULLP+Cambria Math"/>
              </a:rPr>
              <a:t> </a:t>
            </a:r>
            <a:r>
              <a:rPr sz="1400">
                <a:solidFill>
                  <a:srgbClr val="000000"/>
                </a:solidFill>
                <a:latin typeface="TJULLP+Cambria Math"/>
                <a:cs typeface="TJULLP+Cambria Math"/>
              </a:rPr>
              <a:t>0.25</a:t>
            </a:r>
            <a:r>
              <a:rPr sz="1400" spc="17">
                <a:solidFill>
                  <a:srgbClr val="000000"/>
                </a:solidFill>
                <a:latin typeface="TJULLP+Cambria Math"/>
                <a:cs typeface="TJULL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substituting the values of </a:t>
            </a:r>
            <a:r>
              <a:rPr sz="1400">
                <a:solidFill>
                  <a:srgbClr val="000000"/>
                </a:solidFill>
                <a:latin typeface="TJULLP+Cambria Math"/>
                <a:cs typeface="TJULLP+Cambria Math"/>
              </a:rPr>
              <a:t>퐴</a:t>
            </a:r>
            <a:r>
              <a:rPr sz="1400" spc="640">
                <a:solidFill>
                  <a:srgbClr val="000000"/>
                </a:solidFill>
                <a:latin typeface="TJULLP+Cambria Math"/>
                <a:cs typeface="TJULL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JULLP+Cambria Math"/>
                <a:cs typeface="TJULLP+Cambria Math"/>
              </a:rPr>
              <a:t>퐴</a:t>
            </a:r>
            <a:r>
              <a:rPr sz="1400" spc="680">
                <a:solidFill>
                  <a:srgbClr val="000000"/>
                </a:solidFill>
                <a:latin typeface="TJULLP+Cambria Math"/>
                <a:cs typeface="TJULL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43448" y="181605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JULLP+Cambria Math"/>
                <a:cs typeface="TJULLP+Cambria Math"/>
              </a:rPr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82945" y="181605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JULLP+Cambria Math"/>
                <a:cs typeface="TJULLP+Cambria Math"/>
              </a:rPr>
              <a:t>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09600" y="2090369"/>
            <a:ext cx="4012600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TJULLP+Cambria Math"/>
                <a:cs typeface="TJULLP+Cambria Math"/>
              </a:rPr>
              <a:t>푖(푡)</a:t>
            </a:r>
            <a:r>
              <a:rPr sz="1400" spc="58">
                <a:solidFill>
                  <a:srgbClr val="000000"/>
                </a:solidFill>
                <a:latin typeface="TJULLP+Cambria Math"/>
                <a:cs typeface="TJULLP+Cambria Math"/>
              </a:rPr>
              <a:t> </a:t>
            </a:r>
            <a:r>
              <a:rPr sz="1400">
                <a:solidFill>
                  <a:srgbClr val="000000"/>
                </a:solidFill>
                <a:latin typeface="TJULLP+Cambria Math"/>
                <a:cs typeface="TJULL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TJULLP+Cambria Math"/>
                <a:cs typeface="TJULLP+Cambria Math"/>
              </a:rPr>
              <a:t> </a:t>
            </a:r>
            <a:r>
              <a:rPr sz="1400">
                <a:solidFill>
                  <a:srgbClr val="000000"/>
                </a:solidFill>
                <a:latin typeface="TJULLP+Cambria Math"/>
                <a:cs typeface="TJULLP+Cambria Math"/>
              </a:rPr>
              <a:t>(3.ꢁ sin ꢁ.936푡</a:t>
            </a:r>
            <a:r>
              <a:rPr sz="1400" spc="28">
                <a:solidFill>
                  <a:srgbClr val="000000"/>
                </a:solidFill>
                <a:latin typeface="TJULLP+Cambria Math"/>
                <a:cs typeface="TJULLP+Cambria Math"/>
              </a:rPr>
              <a:t> </a:t>
            </a:r>
            <a:r>
              <a:rPr sz="1400">
                <a:solidFill>
                  <a:srgbClr val="000000"/>
                </a:solidFill>
                <a:latin typeface="TJULLP+Cambria Math"/>
                <a:cs typeface="TJULLP+Cambria Math"/>
              </a:rPr>
              <a:t>+ ꢁ2 cos </a:t>
            </a:r>
            <a:r>
              <a:rPr sz="1400" spc="14">
                <a:solidFill>
                  <a:srgbClr val="000000"/>
                </a:solidFill>
                <a:latin typeface="TJULLP+Cambria Math"/>
                <a:cs typeface="TJULLP+Cambria Math"/>
              </a:rPr>
              <a:t>ꢁ.936푡)푒</a:t>
            </a:r>
            <a:r>
              <a:rPr sz="1500" spc="15" baseline="36856">
                <a:solidFill>
                  <a:srgbClr val="000000"/>
                </a:solidFill>
                <a:latin typeface="TJULLP+Cambria Math"/>
                <a:cs typeface="TJULLP+Cambria Math"/>
              </a:rPr>
              <a:t>−ꢂ.ꢃꢄ</a:t>
            </a:r>
            <a:r>
              <a:rPr sz="1400">
                <a:solidFill>
                  <a:srgbClr val="000000"/>
                </a:solidFill>
                <a:latin typeface="TJULLP+Cambria Math"/>
                <a:cs typeface="TJULLP+Cambria Math"/>
              </a:rPr>
              <a:t>퐴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58102" y="2109581"/>
            <a:ext cx="56376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(18)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2310882"/>
            <a:ext cx="291619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 </a:t>
            </a:r>
            <a:r>
              <a:rPr sz="1400" spc="27">
                <a:solidFill>
                  <a:srgbClr val="000000"/>
                </a:solidFill>
                <a:latin typeface="TJULLP+Cambria Math"/>
                <a:cs typeface="TJULLP+Cambria Math"/>
              </a:rPr>
              <a:t>푖(푂)</a:t>
            </a:r>
            <a:r>
              <a:rPr sz="1400" spc="56">
                <a:solidFill>
                  <a:srgbClr val="000000"/>
                </a:solidFill>
                <a:latin typeface="TJULLP+Cambria Math"/>
                <a:cs typeface="TJULLP+Cambria Math"/>
              </a:rPr>
              <a:t> </a:t>
            </a:r>
            <a:r>
              <a:rPr sz="1400">
                <a:solidFill>
                  <a:srgbClr val="000000"/>
                </a:solidFill>
                <a:latin typeface="TJULLP+Cambria Math"/>
                <a:cs typeface="TJULL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TJULLP+Cambria Math"/>
                <a:cs typeface="TJULLP+Cambria Math"/>
              </a:rPr>
              <a:t> </a:t>
            </a:r>
            <a:r>
              <a:rPr sz="1400">
                <a:solidFill>
                  <a:srgbClr val="000000"/>
                </a:solidFill>
                <a:latin typeface="TJULLP+Cambria Math"/>
                <a:cs typeface="TJULLP+Cambria Math"/>
              </a:rPr>
              <a:t>ꢁ2퐴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as expected.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2685653"/>
            <a:ext cx="7449808" cy="702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</a:t>
            </a:r>
            <a:r>
              <a:rPr sz="1400" spc="307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plots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responses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cases.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figure,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observe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critically</a:t>
            </a:r>
          </a:p>
          <a:p>
            <a:pPr marL="0" marR="0">
              <a:lnSpc>
                <a:spcPts val="1645"/>
              </a:lnSpc>
              <a:spcBef>
                <a:spcPts val="23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damped response approaches the step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 of 24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JULLP+Cambria Math"/>
                <a:cs typeface="TJULLP+Cambria Math"/>
              </a:rPr>
              <a:t>푉</a:t>
            </a:r>
            <a:r>
              <a:rPr sz="1400" spc="89">
                <a:solidFill>
                  <a:srgbClr val="000000"/>
                </a:solidFill>
                <a:latin typeface="TJULLP+Cambria Math"/>
                <a:cs typeface="TJULL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fastest.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168905" y="6627352"/>
            <a:ext cx="370888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</a:t>
            </a:r>
            <a:r>
              <a:rPr sz="1400" spc="35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 for three degrees of damping.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7363577"/>
            <a:ext cx="7454306" cy="709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 7:</a:t>
            </a:r>
            <a:r>
              <a:rPr sz="1400" b="1" spc="-2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Having been in position </a:t>
            </a:r>
            <a:r>
              <a:rPr sz="1400">
                <a:solidFill>
                  <a:srgbClr val="000000"/>
                </a:solidFill>
                <a:latin typeface="TJULLP+Cambria Math"/>
                <a:cs typeface="TJULLP+Cambria Math"/>
              </a:rPr>
              <a:t>푎</a:t>
            </a:r>
            <a:r>
              <a:rPr sz="1400" spc="75">
                <a:solidFill>
                  <a:srgbClr val="000000"/>
                </a:solidFill>
                <a:latin typeface="TJULLP+Cambria Math"/>
                <a:cs typeface="TJULL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long time,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 in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moved to position</a:t>
            </a:r>
          </a:p>
          <a:p>
            <a:pPr marL="0" marR="0">
              <a:lnSpc>
                <a:spcPts val="1643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JULLP+Cambria Math"/>
                <a:cs typeface="TJULLP+Cambria Math"/>
              </a:rPr>
              <a:t>푏</a:t>
            </a:r>
            <a:r>
              <a:rPr sz="1400" spc="64">
                <a:solidFill>
                  <a:srgbClr val="000000"/>
                </a:solidFill>
                <a:latin typeface="TJULLP+Cambria Math"/>
                <a:cs typeface="TJULL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</a:t>
            </a:r>
            <a:r>
              <a:rPr sz="1400">
                <a:solidFill>
                  <a:srgbClr val="000000"/>
                </a:solidFill>
                <a:latin typeface="TJULLP+Cambria Math"/>
                <a:cs typeface="TJULLP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TJULLP+Cambria Math"/>
                <a:cs typeface="TJULLP+Cambria Math"/>
              </a:rPr>
              <a:t> </a:t>
            </a:r>
            <a:r>
              <a:rPr sz="1400">
                <a:solidFill>
                  <a:srgbClr val="000000"/>
                </a:solidFill>
                <a:latin typeface="TJULLP+Cambria Math"/>
                <a:cs typeface="TJULLP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TJULLP+Cambria Math"/>
                <a:cs typeface="TJULLP+Cambria Math"/>
              </a:rPr>
              <a:t> </a:t>
            </a:r>
            <a:r>
              <a:rPr sz="1400">
                <a:solidFill>
                  <a:srgbClr val="000000"/>
                </a:solidFill>
                <a:latin typeface="TJULLP+Cambria Math"/>
                <a:cs typeface="TJULLP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Find </a:t>
            </a:r>
            <a:r>
              <a:rPr sz="1400" spc="23">
                <a:solidFill>
                  <a:srgbClr val="000000"/>
                </a:solidFill>
                <a:latin typeface="TJULLP+Cambria Math"/>
                <a:cs typeface="TJULLP+Cambria Math"/>
              </a:rPr>
              <a:t>푣(푡)</a:t>
            </a:r>
            <a:r>
              <a:rPr sz="1400" spc="21">
                <a:solidFill>
                  <a:srgbClr val="000000"/>
                </a:solidFill>
                <a:latin typeface="TJULLP+Cambria Math"/>
                <a:cs typeface="TJULL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JULLP+Cambria Math"/>
                <a:cs typeface="TJULLP+Cambria Math"/>
              </a:rPr>
              <a:t>푣</a:t>
            </a:r>
            <a:r>
              <a:rPr sz="1500" spc="101" baseline="-20571">
                <a:solidFill>
                  <a:srgbClr val="000000"/>
                </a:solidFill>
                <a:latin typeface="TJULLP+Cambria Math"/>
                <a:cs typeface="TJULLP+Cambria Math"/>
              </a:rPr>
              <a:t>푅</a:t>
            </a:r>
            <a:r>
              <a:rPr sz="1400">
                <a:solidFill>
                  <a:srgbClr val="000000"/>
                </a:solidFill>
                <a:latin typeface="TJULLP+Cambria Math"/>
                <a:cs typeface="TJULLP+Cambria Math"/>
              </a:rPr>
              <a:t>(푡)</a:t>
            </a:r>
            <a:r>
              <a:rPr sz="1400" spc="25">
                <a:solidFill>
                  <a:srgbClr val="000000"/>
                </a:solidFill>
                <a:latin typeface="TJULLP+Cambria Math"/>
                <a:cs typeface="TJULL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JULLP+Cambria Math"/>
                <a:cs typeface="TJULLP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TJULLP+Cambria Math"/>
                <a:cs typeface="TJULLP+Cambria Math"/>
              </a:rPr>
              <a:t> </a:t>
            </a:r>
            <a:r>
              <a:rPr sz="1400">
                <a:solidFill>
                  <a:srgbClr val="000000"/>
                </a:solidFill>
                <a:latin typeface="TJULLP+Cambria Math"/>
                <a:cs typeface="TJULLP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TJULLP+Cambria Math"/>
                <a:cs typeface="TJULLP+Cambria Math"/>
              </a:rPr>
              <a:t> </a:t>
            </a:r>
            <a:r>
              <a:rPr sz="1400">
                <a:solidFill>
                  <a:srgbClr val="000000"/>
                </a:solidFill>
                <a:latin typeface="TJULLP+Cambria Math"/>
                <a:cs typeface="TJULLP+Cambria Math"/>
              </a:rPr>
              <a:t>0.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7792289"/>
            <a:ext cx="5311577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 10—</a:t>
            </a:r>
            <a:r>
              <a:rPr sz="1400">
                <a:solidFill>
                  <a:srgbClr val="ED008D"/>
                </a:solidFill>
                <a:latin typeface="TJULLP+Cambria Math"/>
                <a:cs typeface="TJULLP+Cambria Math"/>
              </a:rPr>
              <a:t>(ퟏ.</a:t>
            </a:r>
            <a:r>
              <a:rPr sz="1400" spc="-95">
                <a:solidFill>
                  <a:srgbClr val="ED008D"/>
                </a:solidFill>
                <a:latin typeface="TJULLP+Cambria Math"/>
                <a:cs typeface="TJULLP+Cambria Math"/>
              </a:rPr>
              <a:t> </a:t>
            </a:r>
            <a:r>
              <a:rPr sz="1400">
                <a:solidFill>
                  <a:srgbClr val="ED008D"/>
                </a:solidFill>
                <a:latin typeface="TJULLP+Cambria Math"/>
                <a:cs typeface="TJULLP+Cambria Math"/>
              </a:rPr>
              <a:t>ퟏퟓퟒퟕ</a:t>
            </a:r>
            <a:r>
              <a:rPr sz="1400" spc="316">
                <a:solidFill>
                  <a:srgbClr val="ED008D"/>
                </a:solidFill>
                <a:latin typeface="TJULLP+Cambria Math"/>
                <a:cs typeface="TJULLP+Cambria Math"/>
              </a:rPr>
              <a:t> </a:t>
            </a:r>
            <a:r>
              <a:rPr sz="1400">
                <a:solidFill>
                  <a:srgbClr val="ED008D"/>
                </a:solidFill>
                <a:latin typeface="TJULLP+Cambria Math"/>
                <a:cs typeface="TJULLP+Cambria Math"/>
              </a:rPr>
              <a:t>퐬퐢퐧 ퟑ.</a:t>
            </a:r>
            <a:r>
              <a:rPr sz="1400" spc="-93">
                <a:solidFill>
                  <a:srgbClr val="ED008D"/>
                </a:solidFill>
                <a:latin typeface="TJULLP+Cambria Math"/>
                <a:cs typeface="TJULLP+Cambria Math"/>
              </a:rPr>
              <a:t> </a:t>
            </a:r>
            <a:r>
              <a:rPr sz="1400">
                <a:solidFill>
                  <a:srgbClr val="ED008D"/>
                </a:solidFill>
                <a:latin typeface="TJULLP+Cambria Math"/>
                <a:cs typeface="TJULLP+Cambria Math"/>
              </a:rPr>
              <a:t>ퟒퟔퟒ풕 + ퟐ 퐜퐨퐬 ퟑ.</a:t>
            </a:r>
            <a:r>
              <a:rPr sz="1400" spc="-69">
                <a:solidFill>
                  <a:srgbClr val="ED008D"/>
                </a:solidFill>
                <a:latin typeface="TJULLP+Cambria Math"/>
                <a:cs typeface="TJULLP+Cambria Math"/>
              </a:rPr>
              <a:t> </a:t>
            </a:r>
            <a:r>
              <a:rPr sz="1400">
                <a:solidFill>
                  <a:srgbClr val="ED008D"/>
                </a:solidFill>
                <a:latin typeface="TJULLP+Cambria Math"/>
                <a:cs typeface="TJULLP+Cambria Math"/>
              </a:rPr>
              <a:t>ퟒퟔퟒ풕)풆</a:t>
            </a:r>
            <a:r>
              <a:rPr sz="1500" spc="18" baseline="36856">
                <a:solidFill>
                  <a:srgbClr val="ED008D"/>
                </a:solidFill>
                <a:latin typeface="TJULLP+Cambria Math"/>
                <a:cs typeface="TJULLP+Cambria Math"/>
              </a:rPr>
              <a:t>−ퟐ풕</a:t>
            </a:r>
            <a:r>
              <a:rPr sz="2100" baseline="36856">
                <a:solidFill>
                  <a:srgbClr val="ED008D"/>
                </a:solidFill>
                <a:latin typeface="TJULLP+Cambria Math"/>
                <a:cs typeface="TJULLP+Cambria Math"/>
              </a:rPr>
              <a:t>푽,</a:t>
            </a:r>
            <a:r>
              <a:rPr sz="2100" spc="-129" baseline="36856">
                <a:solidFill>
                  <a:srgbClr val="ED008D"/>
                </a:solidFill>
                <a:latin typeface="TJULLP+Cambria Math"/>
                <a:cs typeface="TJULLP+Cambria Math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2.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203825" y="7792289"/>
            <a:ext cx="1858127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TJULLP+Cambria Math"/>
                <a:cs typeface="TJULLP+Cambria Math"/>
              </a:rPr>
              <a:t>ퟑퟏ풆</a:t>
            </a:r>
            <a:r>
              <a:rPr sz="1500" baseline="36856">
                <a:solidFill>
                  <a:srgbClr val="ED008D"/>
                </a:solidFill>
                <a:latin typeface="TJULLP+Cambria Math"/>
                <a:cs typeface="TJULLP+Cambria Math"/>
              </a:rPr>
              <a:t>−ퟐ풕</a:t>
            </a:r>
            <a:r>
              <a:rPr sz="1500" spc="38" baseline="36856">
                <a:solidFill>
                  <a:srgbClr val="ED008D"/>
                </a:solidFill>
                <a:latin typeface="TJULLP+Cambria Math"/>
                <a:cs typeface="TJULLP+Cambria Math"/>
              </a:rPr>
              <a:t> </a:t>
            </a:r>
            <a:r>
              <a:rPr sz="1400">
                <a:solidFill>
                  <a:srgbClr val="ED008D"/>
                </a:solidFill>
                <a:latin typeface="TJULLP+Cambria Math"/>
                <a:cs typeface="TJULLP+Cambria Math"/>
              </a:rPr>
              <a:t>퐬퐢퐧 ퟑ.</a:t>
            </a:r>
            <a:r>
              <a:rPr sz="1400" spc="-81">
                <a:solidFill>
                  <a:srgbClr val="ED008D"/>
                </a:solidFill>
                <a:latin typeface="TJULLP+Cambria Math"/>
                <a:cs typeface="TJULLP+Cambria Math"/>
              </a:rPr>
              <a:t> </a:t>
            </a:r>
            <a:r>
              <a:rPr sz="1400">
                <a:solidFill>
                  <a:srgbClr val="ED008D"/>
                </a:solidFill>
                <a:latin typeface="TJULLP+Cambria Math"/>
                <a:cs typeface="TJULLP+Cambria Math"/>
              </a:rPr>
              <a:t>ퟒퟔퟒ풕푽.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711575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29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233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97275" y="1173845"/>
            <a:ext cx="63829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2263385"/>
            <a:ext cx="3561462" cy="526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Monotype Corsiva"/>
                <a:cs typeface="Monotype Corsiva"/>
              </a:rPr>
              <a:t>6)</a:t>
            </a:r>
            <a:r>
              <a:rPr sz="1600" i="1" spc="383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Step</a:t>
            </a:r>
            <a:r>
              <a:rPr sz="1600" u="sng" spc="15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Response of a</a:t>
            </a:r>
            <a:r>
              <a:rPr sz="1600" u="sng" spc="14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Parallel RLC Circuit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2650601"/>
            <a:ext cx="3497999" cy="1176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 the parallel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shown in</a:t>
            </a:r>
          </a:p>
          <a:p>
            <a:pPr marL="0" marR="0">
              <a:lnSpc>
                <a:spcPts val="1645"/>
              </a:lnSpc>
              <a:spcBef>
                <a:spcPts val="234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Fig.6.1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want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 find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푖</a:t>
            </a:r>
            <a:r>
              <a:rPr sz="1400" spc="87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due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sudden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application of a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dc current. Applying KCL</a:t>
            </a:r>
          </a:p>
          <a:p>
            <a:pPr marL="0" marR="0">
              <a:lnSpc>
                <a:spcPts val="1645"/>
              </a:lnSpc>
              <a:spcBef>
                <a:spcPts val="28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top node for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0,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74415" y="3374532"/>
            <a:ext cx="3945720" cy="429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5"/>
              </a:lnSpc>
              <a:spcBef>
                <a:spcPct val="0"/>
              </a:spcBef>
              <a:spcAft>
                <a:spcPct val="0"/>
              </a:spcAft>
            </a:pPr>
            <a:r>
              <a:rPr sz="1300">
                <a:solidFill>
                  <a:srgbClr val="0070C0"/>
                </a:solidFill>
                <a:latin typeface="Times New Roman"/>
                <a:cs typeface="Times New Roman"/>
              </a:rPr>
              <a:t>Fig.6.1</a:t>
            </a:r>
            <a:r>
              <a:rPr sz="1300" spc="1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300">
                <a:solidFill>
                  <a:srgbClr val="000000"/>
                </a:solidFill>
                <a:latin typeface="Times New Roman"/>
                <a:cs typeface="Times New Roman"/>
              </a:rPr>
              <a:t>Parallel </a:t>
            </a:r>
            <a:r>
              <a:rPr sz="1300" i="1">
                <a:solidFill>
                  <a:srgbClr val="000000"/>
                </a:solidFill>
                <a:latin typeface="Times New Roman"/>
                <a:cs typeface="Times New Roman"/>
              </a:rPr>
              <a:t>RLC </a:t>
            </a:r>
            <a:r>
              <a:rPr sz="1300">
                <a:solidFill>
                  <a:srgbClr val="000000"/>
                </a:solidFill>
                <a:latin typeface="Times New Roman"/>
                <a:cs typeface="Times New Roman"/>
              </a:rPr>
              <a:t>circuit with an applied current.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7219" y="3704199"/>
            <a:ext cx="36368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푣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58138" y="3704199"/>
            <a:ext cx="467321" cy="730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푑푣</a:t>
            </a:r>
          </a:p>
          <a:p>
            <a:pPr marL="13715" marR="0">
              <a:lnSpc>
                <a:spcPts val="1641"/>
              </a:lnSpc>
              <a:spcBef>
                <a:spcPts val="36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푑푡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68095" y="3839835"/>
            <a:ext cx="81840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+ 푖</a:t>
            </a:r>
            <a:r>
              <a:rPr sz="1400" spc="40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+ 퐶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12646" y="3839835"/>
            <a:ext cx="565651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 spc="-86">
                <a:solidFill>
                  <a:srgbClr val="000000"/>
                </a:solidFill>
                <a:latin typeface="TDQQLQ+Cambria Math"/>
                <a:cs typeface="TDQQLQ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TDQQLQ+Cambria Math"/>
                <a:cs typeface="TDQQLQ+Cambria Math"/>
              </a:rPr>
              <a:t>푠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612381" y="3879326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(6.1)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09600" y="3959190"/>
            <a:ext cx="38031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푅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4235942"/>
            <a:ext cx="52486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03096" y="4574403"/>
            <a:ext cx="440679" cy="730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5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푑푖</a:t>
            </a:r>
          </a:p>
          <a:p>
            <a:pPr marL="0" marR="0">
              <a:lnSpc>
                <a:spcPts val="1641"/>
              </a:lnSpc>
              <a:spcBef>
                <a:spcPts val="36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푑푡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4710039"/>
            <a:ext cx="69557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푣</a:t>
            </a:r>
            <a:r>
              <a:rPr sz="1400" spc="117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퐿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5155047"/>
            <a:ext cx="469844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Substituting for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푣</a:t>
            </a:r>
            <a:r>
              <a:rPr sz="1400" spc="81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Eq. (6.1) and dividing by </a:t>
            </a:r>
            <a:r>
              <a:rPr sz="1400" spc="31">
                <a:solidFill>
                  <a:srgbClr val="000000"/>
                </a:solidFill>
                <a:latin typeface="TDQQLQ+Cambria Math"/>
                <a:cs typeface="TDQQLQ+Cambria Math"/>
              </a:rPr>
              <a:t>퐿퐶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we get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02563" y="5512440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TDQQLQ+Cambria Math"/>
                <a:cs typeface="TDQQLQ+Cambria Math"/>
              </a:rPr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09600" y="5536514"/>
            <a:ext cx="400578" cy="53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19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DQQLQ+Cambria Math"/>
                <a:cs typeface="TDQQLQ+Cambria Math"/>
              </a:rPr>
              <a:t>ꢀ</a:t>
            </a:r>
            <a:r>
              <a:rPr sz="1000" spc="328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000">
                <a:solidFill>
                  <a:srgbClr val="000000"/>
                </a:solidFill>
                <a:latin typeface="TDQQLQ+Cambria Math"/>
                <a:cs typeface="TDQQLQ+Cambria Math"/>
              </a:rPr>
              <a:t>ꢁ</a:t>
            </a:r>
          </a:p>
          <a:p>
            <a:pPr marL="0" marR="0">
              <a:lnSpc>
                <a:spcPts val="1167"/>
              </a:lnSpc>
              <a:spcBef>
                <a:spcPts val="200"/>
              </a:spcBef>
              <a:spcAft>
                <a:spcPct val="0"/>
              </a:spcAft>
            </a:pPr>
            <a:r>
              <a:rPr sz="1000" spc="47">
                <a:solidFill>
                  <a:srgbClr val="000000"/>
                </a:solidFill>
                <a:latin typeface="TDQQLQ+Cambria Math"/>
                <a:cs typeface="TDQQLQ+Cambria Math"/>
              </a:rPr>
              <a:t>ꢀꢂ</a:t>
            </a:r>
            <a:r>
              <a:rPr sz="1200" baseline="30000">
                <a:solidFill>
                  <a:srgbClr val="000000"/>
                </a:solidFill>
                <a:latin typeface="TDQQLQ+Cambria Math"/>
                <a:cs typeface="TDQQLQ+Cambria Math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82344" y="5536514"/>
            <a:ext cx="46954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DQQLQ+Cambria Math"/>
                <a:cs typeface="TDQQLQ+Cambria Math"/>
              </a:rPr>
              <a:t>1</a:t>
            </a:r>
            <a:r>
              <a:rPr sz="1000" spc="413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000">
                <a:solidFill>
                  <a:srgbClr val="000000"/>
                </a:solidFill>
                <a:latin typeface="TDQQLQ+Cambria Math"/>
                <a:cs typeface="TDQQLQ+Cambria Math"/>
              </a:rPr>
              <a:t>ꢀꢁ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635505" y="5536514"/>
            <a:ext cx="23484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DQQLQ+Cambria Math"/>
                <a:cs typeface="TDQQLQ+Cambria Math"/>
              </a:rPr>
              <a:t>ꢁ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967738" y="5536514"/>
            <a:ext cx="317335" cy="514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67" baseline="25500">
                <a:solidFill>
                  <a:srgbClr val="000000"/>
                </a:solidFill>
                <a:latin typeface="TDQQLQ+Cambria Math"/>
                <a:cs typeface="TDQQLQ+Cambria Math"/>
              </a:rPr>
              <a:t>ꢆ</a:t>
            </a:r>
            <a:r>
              <a:rPr sz="800">
                <a:solidFill>
                  <a:srgbClr val="000000"/>
                </a:solidFill>
                <a:latin typeface="TDQQLQ+Cambria Math"/>
                <a:cs typeface="TDQQLQ+Cambria Math"/>
              </a:rPr>
              <a:t>ꢇ</a:t>
            </a:r>
          </a:p>
          <a:p>
            <a:pPr marL="0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DQQLQ+Cambria Math"/>
                <a:cs typeface="TDQQLQ+Cambria Math"/>
              </a:rPr>
              <a:t>ꢅꢄ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64412" y="5592435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+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411477" y="5592435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+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784857" y="5592435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=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612381" y="5590778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(6.2)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036624" y="5731586"/>
            <a:ext cx="5220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DQQLQ+Cambria Math"/>
                <a:cs typeface="TDQQLQ+Cambria Math"/>
              </a:rPr>
              <a:t>ꢃꢄ</a:t>
            </a:r>
            <a:r>
              <a:rPr sz="1000" spc="46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000">
                <a:solidFill>
                  <a:srgbClr val="000000"/>
                </a:solidFill>
                <a:latin typeface="TDQQLQ+Cambria Math"/>
                <a:cs typeface="TDQQLQ+Cambria Math"/>
              </a:rPr>
              <a:t>ꢀꢂ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583689" y="5731586"/>
            <a:ext cx="33638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DQQLQ+Cambria Math"/>
                <a:cs typeface="TDQQLQ+Cambria Math"/>
              </a:rPr>
              <a:t>ꢅꢄ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1019" y="5857732"/>
            <a:ext cx="453894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 has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 characteristic equation as Eq. (4.3).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6212957"/>
            <a:ext cx="7292009" cy="74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complete solution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 (6.2) consists of the transient response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푖</a:t>
            </a:r>
            <a:r>
              <a:rPr sz="1500" spc="87" baseline="-20571">
                <a:solidFill>
                  <a:srgbClr val="000000"/>
                </a:solidFill>
                <a:latin typeface="TDQQLQ+Cambria Math"/>
                <a:cs typeface="TDQQLQ+Cambria Math"/>
              </a:rPr>
              <a:t>ꢂ</a:t>
            </a:r>
            <a:r>
              <a:rPr sz="1400" spc="15">
                <a:solidFill>
                  <a:srgbClr val="000000"/>
                </a:solidFill>
                <a:latin typeface="TDQQLQ+Cambria Math"/>
                <a:cs typeface="TDQQLQ+Cambria Math"/>
              </a:rPr>
              <a:t>(푡)</a:t>
            </a:r>
            <a:r>
              <a:rPr sz="1400" spc="18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the steady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‐</a:t>
            </a:r>
          </a:p>
          <a:p>
            <a:pPr marL="0" marR="0">
              <a:lnSpc>
                <a:spcPts val="1645"/>
              </a:lnSpc>
              <a:spcBef>
                <a:spcPts val="9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state response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푖</a:t>
            </a:r>
            <a:r>
              <a:rPr sz="1500" spc="37" baseline="-20571">
                <a:solidFill>
                  <a:srgbClr val="000000"/>
                </a:solidFill>
                <a:latin typeface="TDQQLQ+Cambria Math"/>
                <a:cs typeface="TDQQLQ+Cambria Math"/>
              </a:rPr>
              <a:t>푠푠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; that is,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09600" y="6822557"/>
            <a:ext cx="175065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TDQQLQ+Cambria Math"/>
                <a:cs typeface="TDQQLQ+Cambria Math"/>
              </a:rPr>
              <a:t>푖(푡)</a:t>
            </a:r>
            <a:r>
              <a:rPr sz="1400" spc="58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푖</a:t>
            </a:r>
            <a:r>
              <a:rPr sz="1400" spc="220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TDQQLQ+Cambria Math"/>
                <a:cs typeface="TDQQLQ+Cambria Math"/>
              </a:rPr>
              <a:t>(푡)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 + 푖</a:t>
            </a:r>
            <a:r>
              <a:rPr sz="1400" spc="736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TDQQLQ+Cambria Math"/>
                <a:cs typeface="TDQQLQ+Cambria Math"/>
              </a:rPr>
              <a:t>(푡)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612381" y="6843760"/>
            <a:ext cx="60954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(6.3)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181404" y="6908369"/>
            <a:ext cx="246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DQQLQ+Cambria Math"/>
                <a:cs typeface="TDQQLQ+Cambria Math"/>
              </a:rPr>
              <a:t>ꢂ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739138" y="6908369"/>
            <a:ext cx="31291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DQQLQ+Cambria Math"/>
                <a:cs typeface="TDQQLQ+Cambria Math"/>
              </a:rPr>
              <a:t>푠푠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1019" y="7058777"/>
            <a:ext cx="7455681" cy="979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transient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what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had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Section</a:t>
            </a:r>
            <a:r>
              <a:rPr sz="1400" b="1" i="1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 spc="12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steady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state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final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7">
                <a:solidFill>
                  <a:srgbClr val="000000"/>
                </a:solidFill>
                <a:latin typeface="TDQQLQ+Cambria Math"/>
                <a:cs typeface="TDQQLQ+Cambria Math"/>
              </a:rPr>
              <a:t>푖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Fig.6.1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final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 as the source current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86">
                <a:solidFill>
                  <a:srgbClr val="000000"/>
                </a:solidFill>
                <a:latin typeface="TDQQLQ+Cambria Math"/>
                <a:cs typeface="TDQQLQ+Cambria Math"/>
              </a:rPr>
              <a:t>퐼</a:t>
            </a:r>
            <a:r>
              <a:rPr sz="1500" spc="80" baseline="-20571">
                <a:solidFill>
                  <a:srgbClr val="000000"/>
                </a:solidFill>
                <a:latin typeface="TDQQLQ+Cambria Math"/>
                <a:cs typeface="TDQQLQ+Cambria Math"/>
              </a:rPr>
              <a:t>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Thus,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09600" y="7889825"/>
            <a:ext cx="2372971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30">
                <a:solidFill>
                  <a:srgbClr val="000000"/>
                </a:solidFill>
                <a:latin typeface="TDQQLQ+Cambria Math"/>
                <a:cs typeface="TDQQLQ+Cambria Math"/>
              </a:rPr>
              <a:t>푖(푡)</a:t>
            </a:r>
            <a:r>
              <a:rPr sz="1400" spc="43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퐼</a:t>
            </a:r>
            <a:r>
              <a:rPr sz="1400" spc="792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+ 퐴</a:t>
            </a:r>
            <a:r>
              <a:rPr sz="1400" spc="304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 spc="109">
                <a:solidFill>
                  <a:srgbClr val="000000"/>
                </a:solidFill>
                <a:latin typeface="TDQQLQ+Cambria Math"/>
                <a:cs typeface="TDQQLQ+Cambria Math"/>
              </a:rPr>
              <a:t>푒</a:t>
            </a:r>
            <a:r>
              <a:rPr sz="1500" baseline="36856">
                <a:solidFill>
                  <a:srgbClr val="000000"/>
                </a:solidFill>
                <a:latin typeface="TDQQLQ+Cambria Math"/>
                <a:cs typeface="TDQQLQ+Cambria Math"/>
              </a:rPr>
              <a:t>푠</a:t>
            </a:r>
            <a:r>
              <a:rPr sz="1500" spc="145" baseline="36856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500" baseline="36856">
                <a:solidFill>
                  <a:srgbClr val="000000"/>
                </a:solidFill>
                <a:latin typeface="TDQQLQ+Cambria Math"/>
                <a:cs typeface="TDQQLQ+Cambria Math"/>
              </a:rPr>
              <a:t>ꢂ</a:t>
            </a:r>
            <a:r>
              <a:rPr sz="1500" spc="68" baseline="36856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+ 퐴</a:t>
            </a:r>
            <a:r>
              <a:rPr sz="1400" spc="328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 spc="121">
                <a:solidFill>
                  <a:srgbClr val="000000"/>
                </a:solidFill>
                <a:latin typeface="TDQQLQ+Cambria Math"/>
                <a:cs typeface="TDQQLQ+Cambria Math"/>
              </a:rPr>
              <a:t>푒</a:t>
            </a:r>
            <a:r>
              <a:rPr sz="1500" baseline="36856">
                <a:solidFill>
                  <a:srgbClr val="000000"/>
                </a:solidFill>
                <a:latin typeface="TDQQLQ+Cambria Math"/>
                <a:cs typeface="TDQQLQ+Cambria Math"/>
              </a:rPr>
              <a:t>푠</a:t>
            </a:r>
            <a:r>
              <a:rPr sz="1500" spc="148" baseline="36856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500" baseline="36856">
                <a:solidFill>
                  <a:srgbClr val="000000"/>
                </a:solidFill>
                <a:latin typeface="TDQQLQ+Cambria Math"/>
                <a:cs typeface="TDQQLQ+Cambria Math"/>
              </a:rPr>
              <a:t>ꢂ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059046" y="7916656"/>
            <a:ext cx="130633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(Overdamped)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853438" y="7938902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TDQQLQ+Cambria Math"/>
                <a:cs typeface="TDQQLQ+Cambria Math"/>
              </a:rPr>
              <a:t>ꢈ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551810" y="7938902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TDQQLQ+Cambria Math"/>
                <a:cs typeface="TDQQLQ+Cambria Math"/>
              </a:rPr>
              <a:t>2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443217" y="7966948"/>
            <a:ext cx="697671" cy="1089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(6.4a)</a:t>
            </a:r>
          </a:p>
          <a:p>
            <a:pPr marL="0" marR="0">
              <a:lnSpc>
                <a:spcPts val="1554"/>
              </a:lnSpc>
              <a:spcBef>
                <a:spcPts val="85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(6.4b)</a:t>
            </a:r>
          </a:p>
          <a:p>
            <a:pPr marL="0" marR="0">
              <a:lnSpc>
                <a:spcPts val="1554"/>
              </a:lnSpc>
              <a:spcBef>
                <a:spcPts val="90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(6.4c)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181404" y="7991933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DQQLQ+Cambria Math"/>
                <a:cs typeface="TDQQLQ+Cambria Math"/>
              </a:rPr>
              <a:t>푠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612646" y="799193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DQQLQ+Cambria Math"/>
                <a:cs typeface="TDQQLQ+Cambria Math"/>
              </a:rPr>
              <a:t>1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310638" y="799193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DQQLQ+Cambria Math"/>
                <a:cs typeface="TDQQLQ+Cambria Math"/>
              </a:rPr>
              <a:t>ꢉ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09600" y="8202245"/>
            <a:ext cx="2347996" cy="4789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TDQQLQ+Cambria Math"/>
                <a:cs typeface="TDQQLQ+Cambria Math"/>
              </a:rPr>
              <a:t>푖(푡)</a:t>
            </a:r>
            <a:r>
              <a:rPr sz="1400" spc="58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퐼</a:t>
            </a:r>
            <a:r>
              <a:rPr sz="1400" spc="792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+ (퐴</a:t>
            </a:r>
            <a:r>
              <a:rPr sz="1400" spc="598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+ 퐴</a:t>
            </a:r>
            <a:r>
              <a:rPr sz="1400" spc="328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 spc="38">
                <a:solidFill>
                  <a:srgbClr val="000000"/>
                </a:solidFill>
                <a:latin typeface="TDQQLQ+Cambria Math"/>
                <a:cs typeface="TDQQLQ+Cambria Math"/>
              </a:rPr>
              <a:t>푡)푒</a:t>
            </a:r>
            <a:r>
              <a:rPr sz="1000">
                <a:solidFill>
                  <a:srgbClr val="000000"/>
                </a:solidFill>
                <a:latin typeface="TDQQLQ+Cambria Math"/>
                <a:cs typeface="TDQQLQ+Cambria Math"/>
              </a:rPr>
              <a:t>−훼ꢂ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083430" y="8229457"/>
            <a:ext cx="1666062" cy="776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(Critically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damped)</a:t>
            </a:r>
          </a:p>
          <a:p>
            <a:pPr marL="82296" marR="0">
              <a:lnSpc>
                <a:spcPts val="1554"/>
              </a:lnSpc>
              <a:spcBef>
                <a:spcPts val="85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(Underdamped)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181404" y="8304734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DQQLQ+Cambria Math"/>
                <a:cs typeface="TDQQLQ+Cambria Math"/>
              </a:rPr>
              <a:t>푠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687322" y="830473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DQQLQ+Cambria Math"/>
                <a:cs typeface="TDQQLQ+Cambria Math"/>
              </a:rPr>
              <a:t>1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092705" y="830473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DQQLQ+Cambria Math"/>
                <a:cs typeface="TDQQLQ+Cambria Math"/>
              </a:rPr>
              <a:t>ꢉ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609600" y="8515046"/>
            <a:ext cx="3669895" cy="48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TDQQLQ+Cambria Math"/>
                <a:cs typeface="TDQQLQ+Cambria Math"/>
              </a:rPr>
              <a:t>푖(푡)</a:t>
            </a:r>
            <a:r>
              <a:rPr sz="1400" spc="58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퐼</a:t>
            </a:r>
            <a:r>
              <a:rPr sz="1400" spc="792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+ (퐴</a:t>
            </a:r>
            <a:r>
              <a:rPr sz="1400" spc="598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cos 휔</a:t>
            </a:r>
            <a:r>
              <a:rPr sz="1400" spc="415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푡</a:t>
            </a:r>
            <a:r>
              <a:rPr sz="1400" spc="27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+ 퐴</a:t>
            </a:r>
            <a:r>
              <a:rPr sz="1400" spc="640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sin 휔</a:t>
            </a:r>
            <a:r>
              <a:rPr sz="1400" spc="428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 spc="34">
                <a:solidFill>
                  <a:srgbClr val="000000"/>
                </a:solidFill>
                <a:latin typeface="TDQQLQ+Cambria Math"/>
                <a:cs typeface="TDQQLQ+Cambria Math"/>
              </a:rPr>
              <a:t>푡)푒</a:t>
            </a:r>
            <a:r>
              <a:rPr sz="1000">
                <a:solidFill>
                  <a:srgbClr val="000000"/>
                </a:solidFill>
                <a:latin typeface="TDQQLQ+Cambria Math"/>
                <a:cs typeface="TDQQLQ+Cambria Math"/>
              </a:rPr>
              <a:t>−훼ꢂ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181404" y="8617153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DQQLQ+Cambria Math"/>
                <a:cs typeface="TDQQLQ+Cambria Math"/>
              </a:rPr>
              <a:t>푠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687322" y="861715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DQQLQ+Cambria Math"/>
                <a:cs typeface="TDQQLQ+Cambria Math"/>
              </a:rPr>
              <a:t>1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2226817" y="8617153"/>
            <a:ext cx="27134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DQQLQ+Cambria Math"/>
                <a:cs typeface="TDQQLQ+Cambria Math"/>
              </a:rPr>
              <a:t>ꢀ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2716402" y="861715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DQQLQ+Cambria Math"/>
                <a:cs typeface="TDQQLQ+Cambria Math"/>
              </a:rPr>
              <a:t>ꢉ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231514" y="8617153"/>
            <a:ext cx="27134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DQQLQ+Cambria Math"/>
                <a:cs typeface="TDQQLQ+Cambria Math"/>
              </a:rPr>
              <a:t>ꢀ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541019" y="8843762"/>
            <a:ext cx="745611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constants</a:t>
            </a:r>
            <a:r>
              <a:rPr sz="14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퐴</a:t>
            </a:r>
            <a:r>
              <a:rPr sz="1400" spc="605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퐴</a:t>
            </a:r>
            <a:r>
              <a:rPr sz="1400" spc="640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case</a:t>
            </a:r>
            <a:r>
              <a:rPr sz="14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-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determined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  <a:r>
              <a:rPr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conditions</a:t>
            </a:r>
            <a:r>
              <a:rPr sz="14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푖</a:t>
            </a:r>
            <a:r>
              <a:rPr sz="1400" spc="51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667510" y="892957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DQQLQ+Cambria Math"/>
                <a:cs typeface="TDQQLQ+Cambria Math"/>
              </a:rPr>
              <a:t>1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2196338" y="892957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DQQLQ+Cambria Math"/>
                <a:cs typeface="TDQQLQ+Cambria Math"/>
              </a:rPr>
              <a:t>ꢉ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541019" y="9083030"/>
            <a:ext cx="7456074" cy="950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5">
                <a:solidFill>
                  <a:srgbClr val="000000"/>
                </a:solidFill>
                <a:latin typeface="TDQQLQ+Cambria Math"/>
                <a:cs typeface="TDQQLQ+Cambria Math"/>
              </a:rPr>
              <a:t>푑푖/푑푡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Again,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should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keep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mind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(6.4)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only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applies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finding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</a:p>
          <a:p>
            <a:pPr marL="0" marR="0">
              <a:lnSpc>
                <a:spcPts val="1645"/>
              </a:lnSpc>
              <a:spcBef>
                <a:spcPts val="28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7">
                <a:solidFill>
                  <a:srgbClr val="000000"/>
                </a:solidFill>
                <a:latin typeface="TDQQLQ+Cambria Math"/>
                <a:cs typeface="TDQQLQ+Cambria Math"/>
              </a:rPr>
              <a:t>푖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But once the inductor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푖</a:t>
            </a:r>
            <a:r>
              <a:rPr sz="1500" baseline="-20571">
                <a:solidFill>
                  <a:srgbClr val="000000"/>
                </a:solidFill>
                <a:latin typeface="TDQQLQ+Cambria Math"/>
                <a:cs typeface="TDQQLQ+Cambria Math"/>
              </a:rPr>
              <a:t>ꢅ</a:t>
            </a:r>
            <a:r>
              <a:rPr sz="1500" spc="142" baseline="-20571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푖</a:t>
            </a:r>
            <a:r>
              <a:rPr sz="1400" spc="100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known, we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푣</a:t>
            </a:r>
            <a:r>
              <a:rPr sz="1400" spc="117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>
                <a:solidFill>
                  <a:srgbClr val="000000"/>
                </a:solidFill>
                <a:latin typeface="TDQQLQ+Cambria Math"/>
                <a:cs typeface="TDQQLQ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TDQQLQ+Cambria Math"/>
                <a:cs typeface="TDQQLQ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TDQQLQ+Cambria Math"/>
                <a:cs typeface="TDQQLQ+Cambria Math"/>
              </a:rPr>
              <a:t>퐿푑푖/푑푡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54"/>
              </a:lnSpc>
              <a:spcBef>
                <a:spcPts val="9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inductor,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capacitor,</a:t>
            </a:r>
            <a:r>
              <a:rPr sz="140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resistor.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Hence,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3711575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30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718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2019-10-29T09:53:23Z</dcterms:modified>
</cp:coreProperties>
</file>